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0" r:id="rId2"/>
    <p:sldMasterId id="2147483651" r:id="rId3"/>
    <p:sldMasterId id="2147483652" r:id="rId4"/>
  </p:sldMasterIdLst>
  <p:notesMasterIdLst>
    <p:notesMasterId r:id="rId53"/>
  </p:notesMasterIdLst>
  <p:handoutMasterIdLst>
    <p:handoutMasterId r:id="rId54"/>
  </p:handoutMasterIdLst>
  <p:sldIdLst>
    <p:sldId id="256" r:id="rId5"/>
    <p:sldId id="387" r:id="rId6"/>
    <p:sldId id="388" r:id="rId7"/>
    <p:sldId id="389" r:id="rId8"/>
    <p:sldId id="390" r:id="rId9"/>
    <p:sldId id="426" r:id="rId10"/>
    <p:sldId id="343" r:id="rId11"/>
    <p:sldId id="392" r:id="rId12"/>
    <p:sldId id="393" r:id="rId13"/>
    <p:sldId id="394" r:id="rId14"/>
    <p:sldId id="410" r:id="rId15"/>
    <p:sldId id="395" r:id="rId16"/>
    <p:sldId id="263" r:id="rId17"/>
    <p:sldId id="279" r:id="rId18"/>
    <p:sldId id="411" r:id="rId19"/>
    <p:sldId id="412" r:id="rId20"/>
    <p:sldId id="413" r:id="rId21"/>
    <p:sldId id="396" r:id="rId22"/>
    <p:sldId id="437" r:id="rId23"/>
    <p:sldId id="397" r:id="rId24"/>
    <p:sldId id="406" r:id="rId25"/>
    <p:sldId id="407" r:id="rId26"/>
    <p:sldId id="432" r:id="rId27"/>
    <p:sldId id="408" r:id="rId28"/>
    <p:sldId id="433" r:id="rId29"/>
    <p:sldId id="409" r:id="rId30"/>
    <p:sldId id="434" r:id="rId31"/>
    <p:sldId id="414" r:id="rId32"/>
    <p:sldId id="435" r:id="rId33"/>
    <p:sldId id="421" r:id="rId34"/>
    <p:sldId id="436" r:id="rId35"/>
    <p:sldId id="427" r:id="rId36"/>
    <p:sldId id="398" r:id="rId37"/>
    <p:sldId id="399" r:id="rId38"/>
    <p:sldId id="400" r:id="rId39"/>
    <p:sldId id="417" r:id="rId40"/>
    <p:sldId id="418" r:id="rId41"/>
    <p:sldId id="419" r:id="rId42"/>
    <p:sldId id="420" r:id="rId43"/>
    <p:sldId id="428" r:id="rId44"/>
    <p:sldId id="401" r:id="rId45"/>
    <p:sldId id="403" r:id="rId46"/>
    <p:sldId id="429" r:id="rId47"/>
    <p:sldId id="430" r:id="rId48"/>
    <p:sldId id="415" r:id="rId49"/>
    <p:sldId id="416" r:id="rId50"/>
    <p:sldId id="431" r:id="rId51"/>
    <p:sldId id="438" r:id="rId5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2E32"/>
    <a:srgbClr val="FFC62A"/>
    <a:srgbClr val="F6F994"/>
    <a:srgbClr val="F4F9B7"/>
    <a:srgbClr val="1CCAF2"/>
    <a:srgbClr val="003296"/>
    <a:srgbClr val="0019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3" autoAdjust="0"/>
    <p:restoredTop sz="92737" autoAdjust="0"/>
  </p:normalViewPr>
  <p:slideViewPr>
    <p:cSldViewPr>
      <p:cViewPr varScale="1">
        <p:scale>
          <a:sx n="88" d="100"/>
          <a:sy n="88" d="100"/>
        </p:scale>
        <p:origin x="115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7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7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772D7B0-3698-4B92-8123-92EF59AE39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397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AFF84E26-5E06-4701-A3EF-0916C8F79E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31189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7066" indent="-291179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64717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30604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96491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BAC2F3E-F2A2-49FF-ADFC-941EA2AE361F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4817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7066" indent="-291179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64717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30604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96491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EF13736-6FC2-4E4F-923A-2DBBBD990B13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1625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7066" indent="-291179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64717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30604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96491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4B7BAA4-135B-42EE-8DD2-DC41D553BF44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8323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7066" indent="-291179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64717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30604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96491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4B7BAA4-135B-42EE-8DD2-DC41D553BF44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1871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7066" indent="-291179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64717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30604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96491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4B7BAA4-135B-42EE-8DD2-DC41D553BF44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4789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62C17EA-CB07-43DB-9B92-A17FC48951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763630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E081663-C692-4B98-93FA-3E7F58CD86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379789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D1EF519-06B1-41D1-ACE6-14C5D07D27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841462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0D0C87E-2CC7-4773-B5AB-E68F1718B6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18998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680731-2DB2-49E0-82AD-ED293F6D2F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492405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81E275-2C0C-4779-8E46-1E6719778E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4548961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18B7A14-B448-4986-901F-FDF02237AC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58017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1F9C808-F40A-4859-AAB6-E879073CE1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816193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 err="1" smtClean="0"/>
            </a:lvl1pPr>
          </a:lstStyle>
          <a:p>
            <a:pPr>
              <a:defRPr/>
            </a:pPr>
            <a:r>
              <a:rPr lang="en-US"/>
              <a:t>Cheistry-Borders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70566-3186-441C-8A11-8A332D7F5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19466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502A1EF-D056-4BF6-B025-D22E19FE61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300686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B46985-964E-492C-8FC4-1F79C650DB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367758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18C68-D7F7-4902-AE67-17454269D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969257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8A679-F1A5-4BA4-8CE7-8D477F4705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376946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5AE9F-23E0-428A-991D-69DB6488DD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70228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8D9FB6-9604-4A26-BDBF-679F56F906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531797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03334B-049A-4870-B728-C5524B8B59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095757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0B3E4B-F820-4763-A8AE-11D59C26DD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2876227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7F6724-82A5-4A8E-AAB4-22D167D300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008330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C7A838-2743-4D2E-962F-055B8B84C0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349757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4DAAFB-CC9C-408B-9115-02B5B49F87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545194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6DB53B-043A-42B9-AB09-732682AAA9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609571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F01CF8-7D12-4D5F-9B07-155FBFA38F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39341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61D887-C482-479B-ABB0-618BAB0683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641786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3898AC-EEA3-45CA-A2B9-B505E063E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8611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C2184A-27AE-4BF1-817D-2935898BCC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021131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1DE034-3736-4872-B76C-DC8224EFD2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508287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DDD724-BB80-405A-89AC-30CCB5C241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629002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D0F7A0-B273-4E09-89D3-EEEFC20617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561814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B97844-662E-40B8-80CF-37293302C2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7530077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13A796-074A-45FA-829A-AFB69609AE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42089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8486B6-ED8F-4DAF-A8E4-56D8393057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959062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4487BD-0A53-4F4C-BDF9-1C4E375076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384454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DD623E-498F-4342-9606-3CDAC90A4B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287589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1FE4DF-F9FE-456F-B278-C318B42570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378258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79B98F-8A30-4753-9130-A519F5D0AC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79120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2E94E1-AA05-4F4D-B318-B1E581BA84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060600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612D2F-D000-49BA-B33C-6A1ED615B1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942336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8D284E-F9AA-480A-86F8-58583CABFC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458411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515990-AFF9-484C-A538-7766024F82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203202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6C410-22EF-4B02-BAE7-D2337EA0F1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408212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810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3810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84E204-19BB-4AF9-A7A7-2D11610452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87107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419480-4557-4BD8-A12D-AAF0AB43F6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94679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DAE12-99A9-4792-AF61-CFB64ACB39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355097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30F72D-79D9-4BA5-8B57-8278FF1C53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42087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C9D97D-FFC0-4366-B07C-CB3C5DF9F6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13382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87C5-5B5C-4E29-B4A1-5347DA050B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1290046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673EC2-A677-402F-9E33-3231E6D19E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488786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45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45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A92C65-18B4-498C-8C5A-F6B84E9E92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418343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600200"/>
            <a:ext cx="3810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00600" y="1600200"/>
            <a:ext cx="3810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00600" y="3938588"/>
            <a:ext cx="3810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6A22BB-79F4-4E6B-8292-DFEBA739B1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21673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600200"/>
            <a:ext cx="3810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838200" y="3938588"/>
            <a:ext cx="3810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800600" y="1600200"/>
            <a:ext cx="3810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2567-ABF4-4202-9EE4-0870668AE5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96535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810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0" y="1600200"/>
            <a:ext cx="3810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A1C970-2B6C-468D-8105-7125431B6A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22847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600200"/>
            <a:ext cx="77724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38588"/>
            <a:ext cx="77724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2BA00D-9586-4E0C-8A52-49745125F6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660824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600200"/>
            <a:ext cx="3810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3810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8C6FEA-97CE-4584-BA2E-4A4D657FFA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782847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77724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3938588"/>
            <a:ext cx="77724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37F262-ACB8-4DA3-AFAE-6C6DFDF7D6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23793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273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accent2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2273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2273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4DCACEE-872E-4A2F-BA21-9D0513F8889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16" r:id="rId5"/>
    <p:sldLayoutId id="2147483717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ransition spd="slow">
    <p:fade/>
  </p:transition>
  <p:timing>
    <p:tnLst>
      <p:par>
        <p:cTn id="1" dur="indefinite" restart="never" nodeType="tmRoot"/>
      </p:par>
    </p:tnLst>
  </p:timing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2293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B063AB3-D060-46C5-8430-506382FE417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 spd="slow">
    <p:fade/>
  </p:transition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304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folHlink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2304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2304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177DE7-ECE9-43CE-BD29-7AFE0C0C5A7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</p:sldLayoutIdLst>
  <p:transition spd="slow">
    <p:fade/>
  </p:transition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772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314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0960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folHlink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Chemistry-Borders</a:t>
            </a:r>
          </a:p>
        </p:txBody>
      </p:sp>
      <p:sp>
        <p:nvSpPr>
          <p:cNvPr id="2314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960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IPC-Solutions-Borders</a:t>
            </a:r>
          </a:p>
        </p:txBody>
      </p:sp>
      <p:sp>
        <p:nvSpPr>
          <p:cNvPr id="2314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0960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7134C7A-3399-416F-AA66-2CD531B4FA0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transition spd="slow">
    <p:fade/>
  </p:transition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4.xml"/><Relationship Id="rId5" Type="http://schemas.openxmlformats.org/officeDocument/2006/relationships/hyperlink" Target="http://ga.water.usgs.gov/edu/drinkseawater.html" TargetMode="Externa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s://www.youtube.com/watch?v=KOrq5i0rXUA" TargetMode="Externa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52400" y="2439988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6000" i="1" dirty="0" smtClean="0">
                <a:solidFill>
                  <a:schemeClr val="hlink"/>
                </a:solidFill>
              </a:rPr>
              <a:t>Week 6 - Solutions</a:t>
            </a:r>
            <a:endParaRPr lang="en-US" altLang="en-US" sz="5400" dirty="0" smtClean="0"/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1584325" y="76200"/>
            <a:ext cx="6340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>
              <a:solidFill>
                <a:srgbClr val="C82E32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mic Sans MS" panose="030F0702030302020204" pitchFamily="66" charset="0"/>
              </a:rPr>
              <a:t>Mixtures – a review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>
                <a:latin typeface="Comic Sans MS" panose="030F0702030302020204" pitchFamily="66" charset="0"/>
              </a:rPr>
              <a:t>Mixture:  a </a:t>
            </a:r>
            <a:r>
              <a:rPr lang="en-US" altLang="en-US" dirty="0">
                <a:latin typeface="Comic Sans MS" panose="030F0702030302020204" pitchFamily="66" charset="0"/>
              </a:rPr>
              <a:t>combination of two or more substances that do not combine chemically, but remain the same individual substances; can be separated by physical </a:t>
            </a:r>
            <a:r>
              <a:rPr lang="en-US" altLang="en-US" dirty="0" smtClean="0">
                <a:latin typeface="Comic Sans MS" panose="030F0702030302020204" pitchFamily="66" charset="0"/>
              </a:rPr>
              <a:t>means.</a:t>
            </a:r>
          </a:p>
          <a:p>
            <a:pPr>
              <a:lnSpc>
                <a:spcPct val="90000"/>
              </a:lnSpc>
            </a:pPr>
            <a:endParaRPr lang="en-US" altLang="en-US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latin typeface="Comic Sans MS" panose="030F0702030302020204" pitchFamily="66" charset="0"/>
              </a:rPr>
              <a:t>Two types: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Comic Sans MS" panose="030F0702030302020204" pitchFamily="66" charset="0"/>
              </a:rPr>
              <a:t>Heterogeneous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Comic Sans MS" panose="030F0702030302020204" pitchFamily="66" charset="0"/>
              </a:rPr>
              <a:t>Homogeneous</a:t>
            </a:r>
          </a:p>
        </p:txBody>
      </p:sp>
    </p:spTree>
    <p:extLst>
      <p:ext uri="{BB962C8B-B14F-4D97-AF65-F5344CB8AC3E}">
        <p14:creationId xmlns:p14="http://schemas.microsoft.com/office/powerpoint/2010/main" val="413792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omic Sans MS" panose="030F0702030302020204" pitchFamily="66" charset="0"/>
              </a:rPr>
              <a:t>Heterogeneous Mixture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7620000" cy="36020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dirty="0">
                <a:latin typeface="Comic Sans MS" panose="030F0702030302020204" pitchFamily="66" charset="0"/>
              </a:rPr>
              <a:t>“Hetero” means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 “different”</a:t>
            </a:r>
          </a:p>
          <a:p>
            <a:pPr>
              <a:lnSpc>
                <a:spcPct val="80000"/>
              </a:lnSpc>
            </a:pPr>
            <a:endParaRPr lang="en-US" altLang="en-US" sz="2800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Comic Sans MS" panose="030F0702030302020204" pitchFamily="66" charset="0"/>
              </a:rPr>
              <a:t>C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onsists </a:t>
            </a:r>
            <a:r>
              <a:rPr lang="en-US" altLang="en-US" sz="2800" dirty="0">
                <a:latin typeface="Comic Sans MS" panose="030F0702030302020204" pitchFamily="66" charset="0"/>
              </a:rPr>
              <a:t>of visibly different substances or phases (solid, liquid, gas) </a:t>
            </a:r>
            <a:endParaRPr lang="en-US" altLang="en-US" sz="2800" dirty="0" smtClean="0">
              <a:latin typeface="Comic Sans MS" panose="030F0702030302020204" pitchFamily="66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en-US" sz="2800" dirty="0" smtClean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800" dirty="0" smtClean="0">
                <a:latin typeface="Comic Sans MS" panose="030F0702030302020204" pitchFamily="66" charset="0"/>
              </a:rPr>
              <a:t>Can be separated by filtering</a:t>
            </a:r>
            <a:endParaRPr lang="en-US" altLang="en-US" sz="2800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</a:pPr>
            <a:endParaRPr lang="en-US" altLang="en-US" sz="2800" dirty="0" smtClean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800" dirty="0" smtClean="0">
                <a:latin typeface="Comic Sans MS" panose="030F0702030302020204" pitchFamily="66" charset="0"/>
              </a:rPr>
              <a:t>Example</a:t>
            </a:r>
            <a:r>
              <a:rPr lang="en-US" altLang="en-US" sz="2800" dirty="0">
                <a:latin typeface="Comic Sans MS" panose="030F0702030302020204" pitchFamily="66" charset="0"/>
              </a:rPr>
              <a:t>:</a:t>
            </a:r>
          </a:p>
          <a:p>
            <a:pPr lvl="1">
              <a:lnSpc>
                <a:spcPct val="80000"/>
              </a:lnSpc>
            </a:pPr>
            <a:endParaRPr lang="en-US" altLang="en-US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pic>
        <p:nvPicPr>
          <p:cNvPr id="5124" name="Picture 4" descr="DSC0177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886200"/>
            <a:ext cx="3405717" cy="255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31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omic Sans MS" panose="030F0702030302020204" pitchFamily="66" charset="0"/>
              </a:rPr>
              <a:t>Homogeneous Mixture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>
                <a:latin typeface="Comic Sans MS" panose="030F0702030302020204" pitchFamily="66" charset="0"/>
              </a:rPr>
              <a:t>“Homo” means the same </a:t>
            </a:r>
          </a:p>
          <a:p>
            <a:r>
              <a:rPr lang="en-US" altLang="en-US" sz="2800" dirty="0">
                <a:latin typeface="Comic Sans MS" panose="030F0702030302020204" pitchFamily="66" charset="0"/>
              </a:rPr>
              <a:t>has the same uniform appearance and composition throughout; maintain one phase (solid, liquid, gas)</a:t>
            </a:r>
          </a:p>
          <a:p>
            <a:r>
              <a:rPr lang="en-US" altLang="en-US" sz="2800" dirty="0">
                <a:latin typeface="Comic Sans MS" panose="030F0702030302020204" pitchFamily="66" charset="0"/>
              </a:rPr>
              <a:t>Commonly referred to as </a:t>
            </a:r>
            <a:r>
              <a:rPr lang="en-US" altLang="en-US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solutions</a:t>
            </a:r>
            <a:endParaRPr lang="en-US" altLang="en-US" sz="3600" b="1" dirty="0">
              <a:latin typeface="Comic Sans MS" panose="030F0702030302020204" pitchFamily="66" charset="0"/>
            </a:endParaRPr>
          </a:p>
          <a:p>
            <a:r>
              <a:rPr lang="en-US" altLang="en-US" sz="2000" dirty="0" smtClean="0">
                <a:latin typeface="Comic Sans MS" panose="030F0702030302020204" pitchFamily="66" charset="0"/>
              </a:rPr>
              <a:t>Example</a:t>
            </a:r>
            <a:r>
              <a:rPr lang="en-US" altLang="en-US" sz="2000" dirty="0">
                <a:latin typeface="Comic Sans MS" panose="030F0702030302020204" pitchFamily="66" charset="0"/>
              </a:rPr>
              <a:t>:</a:t>
            </a:r>
          </a:p>
        </p:txBody>
      </p:sp>
      <p:pic>
        <p:nvPicPr>
          <p:cNvPr id="6148" name="Picture 4" descr="DSC017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3550">
            <a:off x="4909497" y="4427727"/>
            <a:ext cx="13144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709685" y="4648200"/>
            <a:ext cx="1887055" cy="461665"/>
          </a:xfrm>
          <a:prstGeom prst="rect">
            <a:avLst/>
          </a:prstGeom>
          <a:solidFill>
            <a:srgbClr val="FFFFFF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Salt </a:t>
            </a:r>
            <a:r>
              <a:rPr lang="en-US" altLang="en-US" sz="2400" b="1" dirty="0">
                <a:solidFill>
                  <a:schemeClr val="bg2"/>
                </a:solidFill>
                <a:latin typeface="Comic Sans MS" panose="030F0702030302020204" pitchFamily="66" charset="0"/>
              </a:rPr>
              <a:t>Water</a:t>
            </a:r>
          </a:p>
        </p:txBody>
      </p:sp>
    </p:spTree>
    <p:extLst>
      <p:ext uri="{BB962C8B-B14F-4D97-AF65-F5344CB8AC3E}">
        <p14:creationId xmlns:p14="http://schemas.microsoft.com/office/powerpoint/2010/main" val="285904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  <p:bldP spid="61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" y="271677"/>
            <a:ext cx="8229600" cy="1143000"/>
          </a:xfrm>
        </p:spPr>
        <p:txBody>
          <a:bodyPr/>
          <a:lstStyle/>
          <a:p>
            <a:r>
              <a:rPr lang="en-US" altLang="en-US" dirty="0">
                <a:latin typeface="Comic Sans MS" panose="030F0702030302020204" pitchFamily="66" charset="0"/>
              </a:rPr>
              <a:t>Solution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76590"/>
            <a:ext cx="7620000" cy="20780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>
                <a:latin typeface="Comic Sans MS" panose="030F0702030302020204" pitchFamily="66" charset="0"/>
              </a:rPr>
              <a:t>Solution: a </a:t>
            </a:r>
            <a:r>
              <a:rPr lang="en-US" altLang="en-US" sz="2400" dirty="0">
                <a:latin typeface="Comic Sans MS" panose="030F0702030302020204" pitchFamily="66" charset="0"/>
              </a:rPr>
              <a:t>mixture of two or more substances that is identical </a:t>
            </a:r>
            <a:r>
              <a:rPr lang="en-US" altLang="en-US" sz="2400" dirty="0" smtClean="0">
                <a:latin typeface="Comic Sans MS" panose="030F0702030302020204" pitchFamily="66" charset="0"/>
              </a:rPr>
              <a:t>throughout (homogeneous)</a:t>
            </a:r>
            <a:endParaRPr lang="en-US" altLang="en-US" sz="24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Comic Sans MS" panose="030F0702030302020204" pitchFamily="66" charset="0"/>
              </a:rPr>
              <a:t>can be </a:t>
            </a:r>
            <a:r>
              <a:rPr lang="en-US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physically</a:t>
            </a:r>
            <a:r>
              <a:rPr lang="en-US" altLang="en-US" sz="2400" dirty="0">
                <a:latin typeface="Comic Sans MS" panose="030F0702030302020204" pitchFamily="66" charset="0"/>
              </a:rPr>
              <a:t> separated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Comic Sans MS" panose="030F0702030302020204" pitchFamily="66" charset="0"/>
              </a:rPr>
              <a:t>composed of </a:t>
            </a:r>
            <a:r>
              <a:rPr lang="en-US" altLang="en-US" sz="2400" i="1" u="sng" dirty="0">
                <a:latin typeface="Comic Sans MS" panose="030F0702030302020204" pitchFamily="66" charset="0"/>
              </a:rPr>
              <a:t>solutes</a:t>
            </a:r>
            <a:r>
              <a:rPr lang="en-US" altLang="en-US" sz="2400" dirty="0">
                <a:latin typeface="Comic Sans MS" panose="030F0702030302020204" pitchFamily="66" charset="0"/>
              </a:rPr>
              <a:t> and </a:t>
            </a:r>
            <a:r>
              <a:rPr lang="en-US" altLang="en-US" sz="2400" i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solve</a:t>
            </a:r>
            <a:r>
              <a:rPr lang="en-US" altLang="en-US" sz="2400" i="1" u="sng" dirty="0">
                <a:latin typeface="Comic Sans MS" panose="030F0702030302020204" pitchFamily="66" charset="0"/>
              </a:rPr>
              <a:t>nts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14300" y="3599764"/>
            <a:ext cx="4191000" cy="400110"/>
          </a:xfrm>
          <a:prstGeom prst="rect">
            <a:avLst/>
          </a:prstGeom>
          <a:solidFill>
            <a:srgbClr val="FFFFFF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000" dirty="0">
                <a:solidFill>
                  <a:schemeClr val="bg2"/>
                </a:solidFill>
                <a:latin typeface="Comic Sans MS" panose="030F0702030302020204" pitchFamily="66" charset="0"/>
              </a:rPr>
              <a:t>the substance </a:t>
            </a:r>
            <a:r>
              <a:rPr lang="en-US" altLang="en-US" sz="2000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being dissolved</a:t>
            </a:r>
            <a:endParaRPr lang="en-US" altLang="en-US" sz="20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546600" y="3974068"/>
            <a:ext cx="4406900" cy="369332"/>
          </a:xfrm>
          <a:prstGeom prst="rect">
            <a:avLst/>
          </a:prstGeom>
          <a:solidFill>
            <a:srgbClr val="FFFFFF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dirty="0">
                <a:solidFill>
                  <a:schemeClr val="bg2"/>
                </a:solidFill>
                <a:latin typeface="Comic Sans MS" panose="030F0702030302020204" pitchFamily="66" charset="0"/>
              </a:rPr>
              <a:t>the substance </a:t>
            </a:r>
            <a:r>
              <a:rPr lang="en-US" altLang="en-US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that </a:t>
            </a:r>
            <a:r>
              <a:rPr lang="en-US" altLang="en-US" dirty="0">
                <a:solidFill>
                  <a:schemeClr val="bg2"/>
                </a:solidFill>
                <a:latin typeface="Comic Sans MS" panose="030F0702030302020204" pitchFamily="66" charset="0"/>
              </a:rPr>
              <a:t>dis</a:t>
            </a:r>
            <a:r>
              <a:rPr lang="en-US" alt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solve</a:t>
            </a:r>
            <a:r>
              <a:rPr lang="en-US" altLang="en-US" dirty="0">
                <a:solidFill>
                  <a:schemeClr val="bg2"/>
                </a:solidFill>
                <a:latin typeface="Comic Sans MS" panose="030F0702030302020204" pitchFamily="66" charset="0"/>
              </a:rPr>
              <a:t>s the solute </a:t>
            </a:r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 flipH="1">
            <a:off x="3290888" y="3142565"/>
            <a:ext cx="304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5311775" y="3100058"/>
            <a:ext cx="250825" cy="70994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253" name="Picture 85" descr="solu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7244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54" name="Picture 86" descr="solv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648200"/>
            <a:ext cx="838200" cy="7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55" name="Picture 87" descr="solu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724400"/>
            <a:ext cx="914400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56" name="Text Box 88"/>
          <p:cNvSpPr txBox="1">
            <a:spLocks noChangeArrowheads="1"/>
          </p:cNvSpPr>
          <p:nvPr/>
        </p:nvSpPr>
        <p:spPr bwMode="auto">
          <a:xfrm>
            <a:off x="1828800" y="5410200"/>
            <a:ext cx="1462088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1600">
                <a:latin typeface="Comic Sans MS" panose="030F0702030302020204" pitchFamily="66" charset="0"/>
              </a:rPr>
              <a:t>Iced Tea Mix</a:t>
            </a:r>
          </a:p>
          <a:p>
            <a:pPr algn="ctr"/>
            <a:r>
              <a:rPr lang="en-US" altLang="en-US" sz="1400" i="1">
                <a:latin typeface="Comic Sans MS" panose="030F0702030302020204" pitchFamily="66" charset="0"/>
              </a:rPr>
              <a:t>(solute)</a:t>
            </a:r>
          </a:p>
        </p:txBody>
      </p:sp>
      <p:sp>
        <p:nvSpPr>
          <p:cNvPr id="7257" name="Text Box 89"/>
          <p:cNvSpPr txBox="1">
            <a:spLocks noChangeArrowheads="1"/>
          </p:cNvSpPr>
          <p:nvPr/>
        </p:nvSpPr>
        <p:spPr bwMode="auto">
          <a:xfrm>
            <a:off x="6781800" y="5410200"/>
            <a:ext cx="9048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1600">
                <a:latin typeface="Comic Sans MS" panose="030F0702030302020204" pitchFamily="66" charset="0"/>
              </a:rPr>
              <a:t>Water</a:t>
            </a:r>
          </a:p>
          <a:p>
            <a:pPr algn="ctr"/>
            <a:r>
              <a:rPr lang="en-US" altLang="en-US" sz="1400" i="1">
                <a:latin typeface="Comic Sans MS" panose="030F0702030302020204" pitchFamily="66" charset="0"/>
              </a:rPr>
              <a:t>(solvent)</a:t>
            </a:r>
          </a:p>
        </p:txBody>
      </p:sp>
      <p:sp>
        <p:nvSpPr>
          <p:cNvPr id="7258" name="Text Box 90"/>
          <p:cNvSpPr txBox="1">
            <a:spLocks noChangeArrowheads="1"/>
          </p:cNvSpPr>
          <p:nvPr/>
        </p:nvSpPr>
        <p:spPr bwMode="auto">
          <a:xfrm>
            <a:off x="4419600" y="5486400"/>
            <a:ext cx="10445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1600">
                <a:latin typeface="Comic Sans MS" panose="030F0702030302020204" pitchFamily="66" charset="0"/>
              </a:rPr>
              <a:t>Iced Tea</a:t>
            </a:r>
          </a:p>
          <a:p>
            <a:pPr algn="ctr"/>
            <a:r>
              <a:rPr lang="en-US" altLang="en-US" sz="1400" i="1">
                <a:latin typeface="Comic Sans MS" panose="030F0702030302020204" pitchFamily="66" charset="0"/>
              </a:rPr>
              <a:t>(solution)</a:t>
            </a:r>
          </a:p>
        </p:txBody>
      </p:sp>
      <p:sp>
        <p:nvSpPr>
          <p:cNvPr id="7259" name="Line 91"/>
          <p:cNvSpPr>
            <a:spLocks noChangeShapeType="1"/>
          </p:cNvSpPr>
          <p:nvPr/>
        </p:nvSpPr>
        <p:spPr bwMode="auto">
          <a:xfrm>
            <a:off x="3200400" y="5105400"/>
            <a:ext cx="10668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60" name="Line 92"/>
          <p:cNvSpPr>
            <a:spLocks noChangeShapeType="1"/>
          </p:cNvSpPr>
          <p:nvPr/>
        </p:nvSpPr>
        <p:spPr bwMode="auto">
          <a:xfrm flipH="1">
            <a:off x="5562600" y="5105400"/>
            <a:ext cx="10668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61" name="Text Box 93">
            <a:hlinkClick r:id="rId5"/>
          </p:cNvPr>
          <p:cNvSpPr txBox="1">
            <a:spLocks noChangeArrowheads="1"/>
          </p:cNvSpPr>
          <p:nvPr/>
        </p:nvSpPr>
        <p:spPr bwMode="auto">
          <a:xfrm>
            <a:off x="6442074" y="2329077"/>
            <a:ext cx="2320925" cy="1477328"/>
          </a:xfrm>
          <a:prstGeom prst="rect">
            <a:avLst/>
          </a:prstGeom>
          <a:solidFill>
            <a:srgbClr val="FFFFFF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dirty="0">
                <a:solidFill>
                  <a:schemeClr val="bg2"/>
                </a:solidFill>
                <a:latin typeface="Comic Sans MS" panose="030F0702030302020204" pitchFamily="66" charset="0"/>
              </a:rPr>
              <a:t>Salt water is considered a solution.  How </a:t>
            </a:r>
            <a:r>
              <a:rPr lang="en-US" altLang="en-US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can </a:t>
            </a:r>
            <a:r>
              <a:rPr lang="en-US" altLang="en-US" dirty="0">
                <a:solidFill>
                  <a:schemeClr val="bg2"/>
                </a:solidFill>
                <a:latin typeface="Comic Sans MS" panose="030F0702030302020204" pitchFamily="66" charset="0"/>
              </a:rPr>
              <a:t>it be </a:t>
            </a:r>
            <a:r>
              <a:rPr lang="en-US" altLang="en-US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physically </a:t>
            </a:r>
            <a:r>
              <a:rPr lang="en-US" altLang="en-US" dirty="0">
                <a:solidFill>
                  <a:schemeClr val="bg2"/>
                </a:solidFill>
                <a:latin typeface="Comic Sans MS" panose="030F0702030302020204" pitchFamily="66" charset="0"/>
              </a:rPr>
              <a:t>separated?</a:t>
            </a:r>
          </a:p>
        </p:txBody>
      </p:sp>
    </p:spTree>
    <p:extLst>
      <p:ext uri="{BB962C8B-B14F-4D97-AF65-F5344CB8AC3E}">
        <p14:creationId xmlns:p14="http://schemas.microsoft.com/office/powerpoint/2010/main" val="5937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7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7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7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7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7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7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172" grpId="0" animBg="1"/>
      <p:bldP spid="7173" grpId="0" animBg="1"/>
      <p:bldP spid="7175" grpId="0" animBg="1"/>
      <p:bldP spid="7176" grpId="0" animBg="1"/>
      <p:bldP spid="7256" grpId="0"/>
      <p:bldP spid="7257" grpId="0"/>
      <p:bldP spid="7258" grpId="0"/>
      <p:bldP spid="7259" grpId="0" animBg="1"/>
      <p:bldP spid="7260" grpId="0" animBg="1"/>
      <p:bldP spid="7261" grpId="0" animBg="1"/>
      <p:bldP spid="726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omic Sans MS" panose="030F0702030302020204" pitchFamily="66" charset="0"/>
              </a:rPr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latin typeface="Times New Roman" panose="02020603050405020304" pitchFamily="18" charset="0"/>
              </a:rPr>
              <a:t>The </a:t>
            </a:r>
            <a:r>
              <a:rPr lang="en-US" altLang="en-US" b="1" u="sng" dirty="0">
                <a:latin typeface="Times New Roman" panose="02020603050405020304" pitchFamily="18" charset="0"/>
              </a:rPr>
              <a:t>solvent</a:t>
            </a:r>
            <a:r>
              <a:rPr lang="en-US" altLang="en-US" b="1" dirty="0">
                <a:latin typeface="Times New Roman" panose="02020603050405020304" pitchFamily="18" charset="0"/>
              </a:rPr>
              <a:t> is the largest part of the solution and the </a:t>
            </a:r>
            <a:r>
              <a:rPr lang="en-US" altLang="en-US" b="1" u="sng" dirty="0">
                <a:latin typeface="Times New Roman" panose="02020603050405020304" pitchFamily="18" charset="0"/>
              </a:rPr>
              <a:t>solute</a:t>
            </a:r>
            <a:r>
              <a:rPr lang="en-US" altLang="en-US" b="1" dirty="0">
                <a:latin typeface="Times New Roman" panose="02020603050405020304" pitchFamily="18" charset="0"/>
              </a:rPr>
              <a:t> is the smallest part of the solution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Chemistry-Borders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IPC-Solutions-Borders</a:t>
            </a:r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40562"/>
              </p:ext>
            </p:extLst>
          </p:nvPr>
        </p:nvGraphicFramePr>
        <p:xfrm>
          <a:off x="1143000" y="3492341"/>
          <a:ext cx="609599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S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O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L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V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E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N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T</a:t>
                      </a:r>
                      <a:endParaRPr lang="en-US" sz="5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S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O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L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U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T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E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25637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latin typeface="Comic Sans MS" panose="030F0702030302020204" pitchFamily="66" charset="0"/>
              </a:rPr>
              <a:t>Types of Solutions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650" y="1828800"/>
            <a:ext cx="8902700" cy="2895600"/>
          </a:xfrm>
        </p:spPr>
        <p:txBody>
          <a:bodyPr/>
          <a:lstStyle/>
          <a:p>
            <a:pPr eaLnBrk="1" hangingPunct="1">
              <a:buBlip>
                <a:blip r:embed="rId2"/>
              </a:buBlip>
            </a:pPr>
            <a:r>
              <a:rPr lang="en-US" altLang="en-US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Gaseous solutions </a:t>
            </a:r>
            <a:r>
              <a:rPr lang="en-US" altLang="en-US" dirty="0" smtClean="0">
                <a:latin typeface="Comic Sans MS" panose="030F0702030302020204" pitchFamily="66" charset="0"/>
              </a:rPr>
              <a:t>– </a:t>
            </a:r>
            <a:r>
              <a:rPr lang="en-US" altLang="en-US" dirty="0" smtClean="0">
                <a:solidFill>
                  <a:schemeClr val="folHlink"/>
                </a:solidFill>
                <a:latin typeface="Comic Sans MS" panose="030F0702030302020204" pitchFamily="66" charset="0"/>
              </a:rPr>
              <a:t>air = </a:t>
            </a:r>
            <a:r>
              <a:rPr lang="en-US" altLang="en-US" b="1" dirty="0" smtClean="0">
                <a:latin typeface="Times New Roman" panose="02020603050405020304" pitchFamily="18" charset="0"/>
              </a:rPr>
              <a:t>Oxygen </a:t>
            </a:r>
            <a:r>
              <a:rPr lang="en-US" altLang="en-US" b="1" dirty="0">
                <a:latin typeface="Times New Roman" panose="02020603050405020304" pitchFamily="18" charset="0"/>
              </a:rPr>
              <a:t>+ Nitrogen</a:t>
            </a:r>
          </a:p>
          <a:p>
            <a:pPr eaLnBrk="1" hangingPunct="1">
              <a:buFontTx/>
              <a:buBlip>
                <a:blip r:embed="rId2"/>
              </a:buBlip>
            </a:pPr>
            <a:endParaRPr lang="en-US" altLang="en-US" dirty="0" smtClean="0">
              <a:solidFill>
                <a:schemeClr val="folHlink"/>
              </a:solidFill>
              <a:latin typeface="Comic Sans MS" panose="030F0702030302020204" pitchFamily="66" charset="0"/>
            </a:endParaRPr>
          </a:p>
          <a:p>
            <a:pPr marL="0" indent="0" eaLnBrk="1" hangingPunct="1">
              <a:buNone/>
            </a:pPr>
            <a:endParaRPr lang="en-US" altLang="en-US" dirty="0" smtClean="0">
              <a:solidFill>
                <a:schemeClr val="folHlink"/>
              </a:solidFill>
              <a:latin typeface="Comic Sans MS" panose="030F0702030302020204" pitchFamily="66" charset="0"/>
            </a:endParaRPr>
          </a:p>
          <a:p>
            <a:pPr eaLnBrk="1" hangingPunct="1">
              <a:buFontTx/>
              <a:buBlip>
                <a:blip r:embed="rId2"/>
              </a:buBlip>
            </a:pPr>
            <a:r>
              <a:rPr lang="en-US" altLang="en-US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Liquid solutions </a:t>
            </a:r>
            <a:r>
              <a:rPr lang="en-US" altLang="en-US" dirty="0" smtClean="0">
                <a:latin typeface="Comic Sans MS" panose="030F0702030302020204" pitchFamily="66" charset="0"/>
              </a:rPr>
              <a:t>– </a:t>
            </a:r>
            <a:r>
              <a:rPr lang="en-US" altLang="en-US" dirty="0" smtClean="0">
                <a:solidFill>
                  <a:schemeClr val="folHlink"/>
                </a:solidFill>
                <a:latin typeface="Comic Sans MS" panose="030F0702030302020204" pitchFamily="66" charset="0"/>
              </a:rPr>
              <a:t>drinks = </a:t>
            </a:r>
            <a:r>
              <a:rPr lang="en-US" altLang="en-US" dirty="0" smtClean="0">
                <a:latin typeface="Comic Sans MS" panose="030F0702030302020204" pitchFamily="66" charset="0"/>
              </a:rPr>
              <a:t>mix + water</a:t>
            </a:r>
          </a:p>
          <a:p>
            <a:pPr marL="0" indent="0" eaLnBrk="1" hangingPunct="1">
              <a:buNone/>
            </a:pPr>
            <a:endParaRPr lang="en-US" altLang="en-US" dirty="0" smtClean="0">
              <a:solidFill>
                <a:schemeClr val="folHlink"/>
              </a:solidFill>
              <a:latin typeface="Comic Sans MS" panose="030F0702030302020204" pitchFamily="66" charset="0"/>
            </a:endParaRPr>
          </a:p>
          <a:p>
            <a:pPr eaLnBrk="1" hangingPunct="1">
              <a:buBlip>
                <a:blip r:embed="rId2"/>
              </a:buBlip>
            </a:pPr>
            <a:r>
              <a:rPr lang="en-US" altLang="en-US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Solid solutions </a:t>
            </a:r>
            <a:r>
              <a:rPr lang="en-US" altLang="en-US" dirty="0" smtClean="0">
                <a:latin typeface="Comic Sans MS" panose="030F0702030302020204" pitchFamily="66" charset="0"/>
              </a:rPr>
              <a:t>– </a:t>
            </a:r>
            <a:r>
              <a:rPr lang="en-US" altLang="en-US" dirty="0" smtClean="0">
                <a:solidFill>
                  <a:schemeClr val="folHlink"/>
                </a:solidFill>
                <a:latin typeface="Comic Sans MS" panose="030F0702030302020204" pitchFamily="66" charset="0"/>
              </a:rPr>
              <a:t>alloys = </a:t>
            </a:r>
            <a:r>
              <a:rPr lang="en-US" altLang="en-US" dirty="0" smtClean="0">
                <a:latin typeface="Comic Sans MS" panose="030F0702030302020204" pitchFamily="66" charset="0"/>
              </a:rPr>
              <a:t>steel, brass, </a:t>
            </a:r>
            <a:r>
              <a:rPr lang="en-US" altLang="en-US" dirty="0" err="1" smtClean="0">
                <a:latin typeface="Comic Sans MS" panose="030F0702030302020204" pitchFamily="66" charset="0"/>
              </a:rPr>
              <a:t>etc</a:t>
            </a:r>
            <a:endParaRPr lang="en-US" altLang="en-US" dirty="0" smtClean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omic Sans MS" panose="030F0702030302020204" pitchFamily="66" charset="0"/>
              </a:rPr>
              <a:t>Concentration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389140"/>
            <a:ext cx="7620000" cy="1143000"/>
          </a:xfrm>
        </p:spPr>
        <p:txBody>
          <a:bodyPr/>
          <a:lstStyle/>
          <a:p>
            <a:r>
              <a:rPr lang="en-US" altLang="en-US" dirty="0">
                <a:latin typeface="Comic Sans MS" panose="030F0702030302020204" pitchFamily="66" charset="0"/>
              </a:rPr>
              <a:t>the amount of solute dissolved in a solvent at a given temperature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762000" y="2775821"/>
            <a:ext cx="5448300" cy="335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>
              <a:buFontTx/>
              <a:buChar char="•"/>
            </a:pPr>
            <a:r>
              <a:rPr lang="en-US" altLang="en-US" sz="2800" dirty="0">
                <a:latin typeface="Comic Sans MS" panose="030F0702030302020204" pitchFamily="66" charset="0"/>
              </a:rPr>
              <a:t>described as </a:t>
            </a:r>
            <a:r>
              <a:rPr lang="en-US" altLang="en-US" sz="2800" b="1" i="1" u="sng" dirty="0" smtClean="0">
                <a:latin typeface="Comic Sans MS" panose="030F0702030302020204" pitchFamily="66" charset="0"/>
              </a:rPr>
              <a:t>dilute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 </a:t>
            </a:r>
            <a:r>
              <a:rPr lang="en-US" altLang="en-US" sz="2800" dirty="0">
                <a:latin typeface="Comic Sans MS" panose="030F0702030302020204" pitchFamily="66" charset="0"/>
              </a:rPr>
              <a:t>if it has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a low concentration </a:t>
            </a:r>
            <a:r>
              <a:rPr lang="en-US" altLang="en-US" sz="2800" dirty="0">
                <a:latin typeface="Comic Sans MS" panose="030F0702030302020204" pitchFamily="66" charset="0"/>
              </a:rPr>
              <a:t>of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solute dissolved</a:t>
            </a:r>
            <a:endParaRPr lang="en-US" altLang="en-US" sz="2800" dirty="0">
              <a:latin typeface="Comic Sans MS" panose="030F0702030302020204" pitchFamily="66" charset="0"/>
            </a:endParaRPr>
          </a:p>
          <a:p>
            <a:pPr lvl="1"/>
            <a:endParaRPr lang="en-US" altLang="en-US" sz="2400" dirty="0">
              <a:latin typeface="Comic Sans MS" panose="030F0702030302020204" pitchFamily="66" charset="0"/>
            </a:endParaRPr>
          </a:p>
          <a:p>
            <a:pPr lvl="1">
              <a:buFontTx/>
              <a:buChar char="•"/>
            </a:pPr>
            <a:r>
              <a:rPr lang="en-US" altLang="en-US" sz="2800" dirty="0">
                <a:latin typeface="Comic Sans MS" panose="030F0702030302020204" pitchFamily="66" charset="0"/>
              </a:rPr>
              <a:t>described as </a:t>
            </a:r>
            <a:r>
              <a:rPr lang="en-US" altLang="en-US" sz="2800" b="1" i="1" u="sng" dirty="0" smtClean="0">
                <a:latin typeface="Comic Sans MS" panose="030F0702030302020204" pitchFamily="66" charset="0"/>
              </a:rPr>
              <a:t>concentrated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 </a:t>
            </a:r>
            <a:r>
              <a:rPr lang="en-US" altLang="en-US" sz="2800" dirty="0">
                <a:latin typeface="Comic Sans MS" panose="030F0702030302020204" pitchFamily="66" charset="0"/>
              </a:rPr>
              <a:t>if it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has a high concentration of solute dissolved</a:t>
            </a:r>
          </a:p>
          <a:p>
            <a:pPr lvl="1"/>
            <a:endParaRPr lang="en-US" altLang="en-US" sz="2000" dirty="0">
              <a:latin typeface="Comic Sans MS" panose="030F0702030302020204" pitchFamily="66" charset="0"/>
            </a:endParaRPr>
          </a:p>
        </p:txBody>
      </p:sp>
      <p:pic>
        <p:nvPicPr>
          <p:cNvPr id="8236" name="Picture 44" descr="dilu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900" y="2801221"/>
            <a:ext cx="838200" cy="7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38" name="Line 46"/>
          <p:cNvSpPr>
            <a:spLocks noChangeShapeType="1"/>
          </p:cNvSpPr>
          <p:nvPr/>
        </p:nvSpPr>
        <p:spPr bwMode="auto">
          <a:xfrm>
            <a:off x="6438900" y="30480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9" name="Line 47"/>
          <p:cNvSpPr>
            <a:spLocks noChangeShapeType="1"/>
          </p:cNvSpPr>
          <p:nvPr/>
        </p:nvSpPr>
        <p:spPr bwMode="auto">
          <a:xfrm>
            <a:off x="5905500" y="5562600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9" name="Picture 45" descr="supersaturat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083968"/>
            <a:ext cx="1066800" cy="95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69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8238" grpId="0" animBg="1"/>
      <p:bldP spid="82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omic Sans MS" panose="030F0702030302020204" pitchFamily="66" charset="0"/>
              </a:rPr>
              <a:t>Concentration 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336551" y="1328487"/>
            <a:ext cx="5607049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>
              <a:buFontTx/>
              <a:buChar char="•"/>
            </a:pPr>
            <a:r>
              <a:rPr lang="en-US" altLang="en-US" sz="2400" b="1" i="1" u="sng" dirty="0">
                <a:latin typeface="Comic Sans MS" panose="030F0702030302020204" pitchFamily="66" charset="0"/>
              </a:rPr>
              <a:t>U</a:t>
            </a:r>
            <a:r>
              <a:rPr lang="en-US" altLang="en-US" sz="2400" b="1" i="1" u="sng" dirty="0" smtClean="0">
                <a:latin typeface="Comic Sans MS" panose="030F0702030302020204" pitchFamily="66" charset="0"/>
              </a:rPr>
              <a:t>nsaturated</a:t>
            </a:r>
            <a:r>
              <a:rPr lang="en-US" altLang="en-US" sz="2400" dirty="0" smtClean="0">
                <a:latin typeface="Comic Sans MS" panose="030F0702030302020204" pitchFamily="66" charset="0"/>
              </a:rPr>
              <a:t> - has a less than the maximum </a:t>
            </a:r>
            <a:r>
              <a:rPr lang="en-US" altLang="en-US" sz="2400" dirty="0">
                <a:latin typeface="Comic Sans MS" panose="030F0702030302020204" pitchFamily="66" charset="0"/>
              </a:rPr>
              <a:t>concentration of </a:t>
            </a:r>
            <a:r>
              <a:rPr lang="en-US" altLang="en-US" sz="2400" dirty="0" smtClean="0">
                <a:latin typeface="Comic Sans MS" panose="030F0702030302020204" pitchFamily="66" charset="0"/>
              </a:rPr>
              <a:t>solute dissolved</a:t>
            </a:r>
            <a:endParaRPr lang="en-US" altLang="en-US" sz="2400" dirty="0">
              <a:latin typeface="Comic Sans MS" panose="030F0702030302020204" pitchFamily="66" charset="0"/>
            </a:endParaRPr>
          </a:p>
          <a:p>
            <a:pPr lvl="1"/>
            <a:endParaRPr lang="en-US" altLang="en-US" sz="2400" dirty="0">
              <a:latin typeface="Comic Sans MS" panose="030F0702030302020204" pitchFamily="66" charset="0"/>
            </a:endParaRPr>
          </a:p>
          <a:p>
            <a:pPr lvl="1">
              <a:buFontTx/>
              <a:buChar char="•"/>
            </a:pPr>
            <a:r>
              <a:rPr lang="en-US" altLang="en-US" sz="2400" b="1" i="1" u="sng" dirty="0" smtClean="0">
                <a:latin typeface="Comic Sans MS" panose="030F0702030302020204" pitchFamily="66" charset="0"/>
              </a:rPr>
              <a:t>Saturated</a:t>
            </a:r>
            <a:r>
              <a:rPr lang="en-US" altLang="en-US" sz="2400" b="1" i="1" dirty="0" smtClean="0">
                <a:latin typeface="Comic Sans MS" panose="030F0702030302020204" pitchFamily="66" charset="0"/>
              </a:rPr>
              <a:t> - </a:t>
            </a:r>
            <a:r>
              <a:rPr lang="en-US" altLang="en-US" sz="2400" dirty="0" smtClean="0">
                <a:latin typeface="Comic Sans MS" panose="030F0702030302020204" pitchFamily="66" charset="0"/>
              </a:rPr>
              <a:t>has the maximum concentration of solute dissolved (can see solid in bottom of solution)</a:t>
            </a:r>
            <a:endParaRPr lang="en-US" altLang="en-US" sz="2400" dirty="0">
              <a:latin typeface="Comic Sans MS" panose="030F0702030302020204" pitchFamily="66" charset="0"/>
            </a:endParaRPr>
          </a:p>
          <a:p>
            <a:pPr lvl="1"/>
            <a:endParaRPr lang="en-US" altLang="en-US" sz="2400" dirty="0">
              <a:latin typeface="Comic Sans MS" panose="030F0702030302020204" pitchFamily="66" charset="0"/>
            </a:endParaRPr>
          </a:p>
          <a:p>
            <a:pPr lvl="1">
              <a:buFontTx/>
              <a:buChar char="•"/>
            </a:pPr>
            <a:r>
              <a:rPr lang="en-US" altLang="en-US" sz="2400" b="1" i="1" u="sng" dirty="0" smtClean="0">
                <a:latin typeface="Comic Sans MS" panose="030F0702030302020204" pitchFamily="66" charset="0"/>
              </a:rPr>
              <a:t>Supersaturated</a:t>
            </a:r>
            <a:r>
              <a:rPr lang="en-US" altLang="en-US" sz="2400" b="1" i="1" dirty="0" smtClean="0">
                <a:latin typeface="Comic Sans MS" panose="030F0702030302020204" pitchFamily="66" charset="0"/>
              </a:rPr>
              <a:t> </a:t>
            </a:r>
            <a:r>
              <a:rPr lang="en-US" altLang="en-US" sz="2400" dirty="0" smtClean="0">
                <a:latin typeface="Comic Sans MS" panose="030F0702030302020204" pitchFamily="66" charset="0"/>
              </a:rPr>
              <a:t>-contains </a:t>
            </a:r>
            <a:r>
              <a:rPr lang="en-US" altLang="en-US" sz="2400" dirty="0">
                <a:latin typeface="Comic Sans MS" panose="030F0702030302020204" pitchFamily="66" charset="0"/>
              </a:rPr>
              <a:t>more dissolved solute </a:t>
            </a:r>
            <a:r>
              <a:rPr lang="en-US" altLang="en-US" sz="2400" dirty="0" smtClean="0">
                <a:latin typeface="Comic Sans MS" panose="030F0702030302020204" pitchFamily="66" charset="0"/>
              </a:rPr>
              <a:t>than </a:t>
            </a:r>
            <a:r>
              <a:rPr lang="en-US" altLang="en-US" sz="2400" dirty="0">
                <a:latin typeface="Comic Sans MS" panose="030F0702030302020204" pitchFamily="66" charset="0"/>
              </a:rPr>
              <a:t>normally </a:t>
            </a:r>
            <a:r>
              <a:rPr lang="en-US" altLang="en-US" sz="2400" dirty="0" smtClean="0">
                <a:latin typeface="Comic Sans MS" panose="030F0702030302020204" pitchFamily="66" charset="0"/>
              </a:rPr>
              <a:t>possible (usually requires an increase in temperature followed by cooling)</a:t>
            </a:r>
            <a:endParaRPr lang="en-US" altLang="en-US" sz="2400" dirty="0">
              <a:latin typeface="Comic Sans MS" panose="030F0702030302020204" pitchFamily="66" charset="0"/>
            </a:endParaRPr>
          </a:p>
        </p:txBody>
      </p:sp>
      <p:grpSp>
        <p:nvGrpSpPr>
          <p:cNvPr id="8197" name="Group 5"/>
          <p:cNvGrpSpPr>
            <a:grpSpLocks/>
          </p:cNvGrpSpPr>
          <p:nvPr/>
        </p:nvGrpSpPr>
        <p:grpSpPr bwMode="auto">
          <a:xfrm>
            <a:off x="7467600" y="3276600"/>
            <a:ext cx="1219200" cy="1295400"/>
            <a:chOff x="3216" y="2016"/>
            <a:chExt cx="768" cy="672"/>
          </a:xfrm>
        </p:grpSpPr>
        <p:sp>
          <p:nvSpPr>
            <p:cNvPr id="8198" name="Oval 6" descr="Solid diamond"/>
            <p:cNvSpPr>
              <a:spLocks noChangeArrowheads="1"/>
            </p:cNvSpPr>
            <p:nvPr/>
          </p:nvSpPr>
          <p:spPr bwMode="auto">
            <a:xfrm>
              <a:off x="3888" y="2304"/>
              <a:ext cx="96" cy="96"/>
            </a:xfrm>
            <a:prstGeom prst="ellipse">
              <a:avLst/>
            </a:prstGeom>
            <a:pattFill prst="solidDmnd">
              <a:fgClr>
                <a:srgbClr val="CC9900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9" name="Oval 7" descr="Solid diamond"/>
            <p:cNvSpPr>
              <a:spLocks noChangeArrowheads="1"/>
            </p:cNvSpPr>
            <p:nvPr/>
          </p:nvSpPr>
          <p:spPr bwMode="auto">
            <a:xfrm>
              <a:off x="3696" y="2496"/>
              <a:ext cx="96" cy="96"/>
            </a:xfrm>
            <a:prstGeom prst="ellipse">
              <a:avLst/>
            </a:prstGeom>
            <a:pattFill prst="solidDmnd">
              <a:fgClr>
                <a:srgbClr val="CC9900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0" name="Oval 8" descr="Solid diamond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pattFill prst="solidDmnd">
              <a:fgClr>
                <a:srgbClr val="CC9900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1" name="Oval 9" descr="Solid diamond"/>
            <p:cNvSpPr>
              <a:spLocks noChangeArrowheads="1"/>
            </p:cNvSpPr>
            <p:nvPr/>
          </p:nvSpPr>
          <p:spPr bwMode="auto">
            <a:xfrm>
              <a:off x="3456" y="2544"/>
              <a:ext cx="96" cy="96"/>
            </a:xfrm>
            <a:prstGeom prst="ellipse">
              <a:avLst/>
            </a:prstGeom>
            <a:pattFill prst="solidDmnd">
              <a:fgClr>
                <a:srgbClr val="CC9900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2" name="Oval 10" descr="Solid diamond"/>
            <p:cNvSpPr>
              <a:spLocks noChangeArrowheads="1"/>
            </p:cNvSpPr>
            <p:nvPr/>
          </p:nvSpPr>
          <p:spPr bwMode="auto">
            <a:xfrm>
              <a:off x="3360" y="2304"/>
              <a:ext cx="96" cy="96"/>
            </a:xfrm>
            <a:prstGeom prst="ellipse">
              <a:avLst/>
            </a:prstGeom>
            <a:pattFill prst="solidDmnd">
              <a:fgClr>
                <a:srgbClr val="CC9900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3" name="Oval 11" descr="Solid diamond"/>
            <p:cNvSpPr>
              <a:spLocks noChangeArrowheads="1"/>
            </p:cNvSpPr>
            <p:nvPr/>
          </p:nvSpPr>
          <p:spPr bwMode="auto">
            <a:xfrm>
              <a:off x="3312" y="2064"/>
              <a:ext cx="96" cy="96"/>
            </a:xfrm>
            <a:prstGeom prst="ellipse">
              <a:avLst/>
            </a:prstGeom>
            <a:pattFill prst="solidDmnd">
              <a:fgClr>
                <a:srgbClr val="CC9900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4" name="Oval 12" descr="Solid diamond"/>
            <p:cNvSpPr>
              <a:spLocks noChangeArrowheads="1"/>
            </p:cNvSpPr>
            <p:nvPr/>
          </p:nvSpPr>
          <p:spPr bwMode="auto">
            <a:xfrm>
              <a:off x="3552" y="2208"/>
              <a:ext cx="96" cy="96"/>
            </a:xfrm>
            <a:prstGeom prst="ellipse">
              <a:avLst/>
            </a:prstGeom>
            <a:pattFill prst="solidDmnd">
              <a:fgClr>
                <a:srgbClr val="CC9900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5" name="Oval 13" descr="Solid diamond"/>
            <p:cNvSpPr>
              <a:spLocks noChangeArrowheads="1"/>
            </p:cNvSpPr>
            <p:nvPr/>
          </p:nvSpPr>
          <p:spPr bwMode="auto">
            <a:xfrm>
              <a:off x="3744" y="2064"/>
              <a:ext cx="96" cy="96"/>
            </a:xfrm>
            <a:prstGeom prst="ellipse">
              <a:avLst/>
            </a:prstGeom>
            <a:pattFill prst="solidDmnd">
              <a:fgClr>
                <a:srgbClr val="CC9900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6" name="Oval 14"/>
            <p:cNvSpPr>
              <a:spLocks noChangeArrowheads="1"/>
            </p:cNvSpPr>
            <p:nvPr/>
          </p:nvSpPr>
          <p:spPr bwMode="auto">
            <a:xfrm>
              <a:off x="3504" y="2304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7" name="Oval 15"/>
            <p:cNvSpPr>
              <a:spLocks noChangeArrowheads="1"/>
            </p:cNvSpPr>
            <p:nvPr/>
          </p:nvSpPr>
          <p:spPr bwMode="auto">
            <a:xfrm>
              <a:off x="3552" y="2400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8" name="Oval 16"/>
            <p:cNvSpPr>
              <a:spLocks noChangeArrowheads="1"/>
            </p:cNvSpPr>
            <p:nvPr/>
          </p:nvSpPr>
          <p:spPr bwMode="auto">
            <a:xfrm>
              <a:off x="3552" y="2064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9" name="Oval 17"/>
            <p:cNvSpPr>
              <a:spLocks noChangeArrowheads="1"/>
            </p:cNvSpPr>
            <p:nvPr/>
          </p:nvSpPr>
          <p:spPr bwMode="auto">
            <a:xfrm>
              <a:off x="3264" y="2304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0" name="Oval 18"/>
            <p:cNvSpPr>
              <a:spLocks noChangeArrowheads="1"/>
            </p:cNvSpPr>
            <p:nvPr/>
          </p:nvSpPr>
          <p:spPr bwMode="auto">
            <a:xfrm>
              <a:off x="3696" y="2256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1" name="Oval 19"/>
            <p:cNvSpPr>
              <a:spLocks noChangeArrowheads="1"/>
            </p:cNvSpPr>
            <p:nvPr/>
          </p:nvSpPr>
          <p:spPr bwMode="auto">
            <a:xfrm>
              <a:off x="3456" y="2112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2" name="Oval 20"/>
            <p:cNvSpPr>
              <a:spLocks noChangeArrowheads="1"/>
            </p:cNvSpPr>
            <p:nvPr/>
          </p:nvSpPr>
          <p:spPr bwMode="auto">
            <a:xfrm>
              <a:off x="3504" y="2448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3" name="Oval 21"/>
            <p:cNvSpPr>
              <a:spLocks noChangeArrowheads="1"/>
            </p:cNvSpPr>
            <p:nvPr/>
          </p:nvSpPr>
          <p:spPr bwMode="auto">
            <a:xfrm>
              <a:off x="3792" y="2400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4" name="Oval 22"/>
            <p:cNvSpPr>
              <a:spLocks noChangeArrowheads="1"/>
            </p:cNvSpPr>
            <p:nvPr/>
          </p:nvSpPr>
          <p:spPr bwMode="auto">
            <a:xfrm>
              <a:off x="3312" y="2208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auto">
            <a:xfrm>
              <a:off x="3408" y="2496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6" name="Oval 24"/>
            <p:cNvSpPr>
              <a:spLocks noChangeArrowheads="1"/>
            </p:cNvSpPr>
            <p:nvPr/>
          </p:nvSpPr>
          <p:spPr bwMode="auto">
            <a:xfrm>
              <a:off x="3600" y="2496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7" name="Oval 25"/>
            <p:cNvSpPr>
              <a:spLocks noChangeArrowheads="1"/>
            </p:cNvSpPr>
            <p:nvPr/>
          </p:nvSpPr>
          <p:spPr bwMode="auto">
            <a:xfrm>
              <a:off x="3216" y="2400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8" name="Oval 26"/>
            <p:cNvSpPr>
              <a:spLocks noChangeArrowheads="1"/>
            </p:cNvSpPr>
            <p:nvPr/>
          </p:nvSpPr>
          <p:spPr bwMode="auto">
            <a:xfrm>
              <a:off x="3504" y="2016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9" name="Oval 27"/>
            <p:cNvSpPr>
              <a:spLocks noChangeArrowheads="1"/>
            </p:cNvSpPr>
            <p:nvPr/>
          </p:nvSpPr>
          <p:spPr bwMode="auto">
            <a:xfrm>
              <a:off x="3216" y="2016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0" name="Oval 28"/>
            <p:cNvSpPr>
              <a:spLocks noChangeArrowheads="1"/>
            </p:cNvSpPr>
            <p:nvPr/>
          </p:nvSpPr>
          <p:spPr bwMode="auto">
            <a:xfrm>
              <a:off x="3648" y="2064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1" name="Oval 29"/>
            <p:cNvSpPr>
              <a:spLocks noChangeArrowheads="1"/>
            </p:cNvSpPr>
            <p:nvPr/>
          </p:nvSpPr>
          <p:spPr bwMode="auto">
            <a:xfrm>
              <a:off x="3312" y="2448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2" name="Oval 30"/>
            <p:cNvSpPr>
              <a:spLocks noChangeArrowheads="1"/>
            </p:cNvSpPr>
            <p:nvPr/>
          </p:nvSpPr>
          <p:spPr bwMode="auto">
            <a:xfrm>
              <a:off x="3888" y="2208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3" name="Oval 31"/>
            <p:cNvSpPr>
              <a:spLocks noChangeArrowheads="1"/>
            </p:cNvSpPr>
            <p:nvPr/>
          </p:nvSpPr>
          <p:spPr bwMode="auto">
            <a:xfrm>
              <a:off x="3600" y="2592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4" name="Oval 32"/>
            <p:cNvSpPr>
              <a:spLocks noChangeArrowheads="1"/>
            </p:cNvSpPr>
            <p:nvPr/>
          </p:nvSpPr>
          <p:spPr bwMode="auto">
            <a:xfrm>
              <a:off x="3504" y="2160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5" name="Oval 33"/>
            <p:cNvSpPr>
              <a:spLocks noChangeArrowheads="1"/>
            </p:cNvSpPr>
            <p:nvPr/>
          </p:nvSpPr>
          <p:spPr bwMode="auto">
            <a:xfrm>
              <a:off x="3696" y="2640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6" name="Oval 34"/>
            <p:cNvSpPr>
              <a:spLocks noChangeArrowheads="1"/>
            </p:cNvSpPr>
            <p:nvPr/>
          </p:nvSpPr>
          <p:spPr bwMode="auto">
            <a:xfrm>
              <a:off x="3264" y="2160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7" name="Oval 35"/>
            <p:cNvSpPr>
              <a:spLocks noChangeArrowheads="1"/>
            </p:cNvSpPr>
            <p:nvPr/>
          </p:nvSpPr>
          <p:spPr bwMode="auto">
            <a:xfrm>
              <a:off x="3792" y="2304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8" name="Oval 36"/>
            <p:cNvSpPr>
              <a:spLocks noChangeArrowheads="1"/>
            </p:cNvSpPr>
            <p:nvPr/>
          </p:nvSpPr>
          <p:spPr bwMode="auto">
            <a:xfrm>
              <a:off x="3648" y="2160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9" name="Oval 37"/>
            <p:cNvSpPr>
              <a:spLocks noChangeArrowheads="1"/>
            </p:cNvSpPr>
            <p:nvPr/>
          </p:nvSpPr>
          <p:spPr bwMode="auto">
            <a:xfrm>
              <a:off x="3456" y="2400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30" name="Oval 38"/>
            <p:cNvSpPr>
              <a:spLocks noChangeArrowheads="1"/>
            </p:cNvSpPr>
            <p:nvPr/>
          </p:nvSpPr>
          <p:spPr bwMode="auto">
            <a:xfrm>
              <a:off x="3616" y="2312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31" name="Oval 39"/>
            <p:cNvSpPr>
              <a:spLocks noChangeArrowheads="1"/>
            </p:cNvSpPr>
            <p:nvPr/>
          </p:nvSpPr>
          <p:spPr bwMode="auto">
            <a:xfrm>
              <a:off x="3840" y="2448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32" name="Oval 40"/>
            <p:cNvSpPr>
              <a:spLocks noChangeArrowheads="1"/>
            </p:cNvSpPr>
            <p:nvPr/>
          </p:nvSpPr>
          <p:spPr bwMode="auto">
            <a:xfrm>
              <a:off x="3840" y="2016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33" name="Oval 41"/>
            <p:cNvSpPr>
              <a:spLocks noChangeArrowheads="1"/>
            </p:cNvSpPr>
            <p:nvPr/>
          </p:nvSpPr>
          <p:spPr bwMode="auto">
            <a:xfrm>
              <a:off x="3408" y="2208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34" name="Oval 42"/>
            <p:cNvSpPr>
              <a:spLocks noChangeArrowheads="1"/>
            </p:cNvSpPr>
            <p:nvPr/>
          </p:nvSpPr>
          <p:spPr bwMode="auto">
            <a:xfrm>
              <a:off x="3360" y="2592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35" name="Oval 43"/>
            <p:cNvSpPr>
              <a:spLocks noChangeArrowheads="1"/>
            </p:cNvSpPr>
            <p:nvPr/>
          </p:nvSpPr>
          <p:spPr bwMode="auto">
            <a:xfrm>
              <a:off x="3792" y="2208"/>
              <a:ext cx="48" cy="4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8236" name="Picture 44" descr="dilu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440408"/>
            <a:ext cx="1353344" cy="126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7" name="Picture 45" descr="supersaturat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249347"/>
            <a:ext cx="1524000" cy="1367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38" name="Line 46"/>
          <p:cNvSpPr>
            <a:spLocks noChangeShapeType="1"/>
          </p:cNvSpPr>
          <p:nvPr/>
        </p:nvSpPr>
        <p:spPr bwMode="auto">
          <a:xfrm>
            <a:off x="5943600" y="19050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9" name="Line 47"/>
          <p:cNvSpPr>
            <a:spLocks noChangeShapeType="1"/>
          </p:cNvSpPr>
          <p:nvPr/>
        </p:nvSpPr>
        <p:spPr bwMode="auto">
          <a:xfrm>
            <a:off x="5703887" y="3733800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40" name="Line 48"/>
          <p:cNvSpPr>
            <a:spLocks noChangeShapeType="1"/>
          </p:cNvSpPr>
          <p:nvPr/>
        </p:nvSpPr>
        <p:spPr bwMode="auto">
          <a:xfrm>
            <a:off x="5943600" y="57912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6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8" grpId="0" animBg="1"/>
      <p:bldP spid="8239" grpId="0" animBg="1"/>
      <p:bldP spid="82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r>
              <a:rPr lang="en-US" altLang="en-US" dirty="0">
                <a:latin typeface="Comic Sans MS" panose="030F0702030302020204" pitchFamily="66" charset="0"/>
              </a:rPr>
              <a:t>Solubility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752600"/>
            <a:ext cx="7620000" cy="2355850"/>
          </a:xfrm>
        </p:spPr>
        <p:txBody>
          <a:bodyPr/>
          <a:lstStyle/>
          <a:p>
            <a:r>
              <a:rPr lang="en-US" altLang="en-US" sz="3600" dirty="0">
                <a:latin typeface="Comic Sans MS" panose="030F0702030302020204" pitchFamily="66" charset="0"/>
              </a:rPr>
              <a:t>the amount of solute that dissolves in a certain amount of a solvent at a given temperature and pressure to produce a saturated solution </a:t>
            </a:r>
          </a:p>
        </p:txBody>
      </p:sp>
    </p:spTree>
    <p:extLst>
      <p:ext uri="{BB962C8B-B14F-4D97-AF65-F5344CB8AC3E}">
        <p14:creationId xmlns:p14="http://schemas.microsoft.com/office/powerpoint/2010/main" val="383744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1" y="-62064"/>
            <a:ext cx="8229600" cy="1143000"/>
          </a:xfrm>
        </p:spPr>
        <p:txBody>
          <a:bodyPr/>
          <a:lstStyle/>
          <a:p>
            <a:r>
              <a:rPr lang="en-US" altLang="en-US" sz="3600" dirty="0">
                <a:latin typeface="Comic Sans MS" panose="030F0702030302020204" pitchFamily="66" charset="0"/>
              </a:rPr>
              <a:t>Factors affecting solubility of solids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899736" y="1150181"/>
            <a:ext cx="2630171" cy="523220"/>
          </a:xfrm>
          <a:prstGeom prst="rect">
            <a:avLst/>
          </a:prstGeom>
          <a:solidFill>
            <a:srgbClr val="FFFFFF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dirty="0" err="1" smtClean="0">
                <a:solidFill>
                  <a:schemeClr val="bg2"/>
                </a:solidFill>
                <a:latin typeface="Comic Sans MS" panose="030F0702030302020204" pitchFamily="66" charset="0"/>
              </a:rPr>
              <a:t>Temperature</a:t>
            </a:r>
            <a:r>
              <a:rPr lang="en-US" altLang="en-US" dirty="0" err="1" smtClean="0">
                <a:latin typeface="Comic Sans MS" panose="030F0702030302020204" pitchFamily="66" charset="0"/>
              </a:rPr>
              <a:t>e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899736" y="1877305"/>
            <a:ext cx="3581400" cy="1076230"/>
          </a:xfrm>
          <a:prstGeom prst="ellipse">
            <a:avLst/>
          </a:prstGeom>
          <a:solidFill>
            <a:srgbClr val="FFFFFF"/>
          </a:solidFill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800" dirty="0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altLang="en-US" dirty="0" smtClean="0">
                <a:solidFill>
                  <a:schemeClr val="bg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increased </a:t>
            </a:r>
            <a:r>
              <a:rPr lang="en-US" altLang="en-US" dirty="0">
                <a:solidFill>
                  <a:schemeClr val="bg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temperature causes </a:t>
            </a:r>
          </a:p>
          <a:p>
            <a:pPr algn="ctr"/>
            <a:r>
              <a:rPr lang="en-US" altLang="en-US" dirty="0" smtClean="0">
                <a:solidFill>
                  <a:schemeClr val="bg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solids </a:t>
            </a:r>
            <a:r>
              <a:rPr lang="en-US" altLang="en-US" dirty="0">
                <a:solidFill>
                  <a:schemeClr val="bg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to </a:t>
            </a:r>
            <a:r>
              <a:rPr lang="en-US" altLang="en-US" dirty="0" smtClean="0">
                <a:solidFill>
                  <a:schemeClr val="bg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dissolve faster</a:t>
            </a:r>
            <a:endParaRPr lang="en-US" altLang="en-US" sz="12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9224" name="Picture 8" descr="MMj02952060000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38383">
            <a:off x="278710" y="1152965"/>
            <a:ext cx="356982" cy="172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6324600" y="1051569"/>
            <a:ext cx="2286000" cy="523220"/>
          </a:xfrm>
          <a:prstGeom prst="rect">
            <a:avLst/>
          </a:prstGeom>
          <a:solidFill>
            <a:srgbClr val="FFFFFF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800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Shaking</a:t>
            </a:r>
            <a:endParaRPr lang="en-US" altLang="en-US" sz="28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0601" y="5371484"/>
            <a:ext cx="73388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omic Sans MS" panose="030F0702030302020204" pitchFamily="66" charset="0"/>
              </a:rPr>
              <a:t>Note:  Increasing the amount of solute </a:t>
            </a:r>
          </a:p>
          <a:p>
            <a:r>
              <a:rPr lang="en-US" sz="2800" dirty="0" smtClean="0">
                <a:latin typeface="Comic Sans MS" panose="030F0702030302020204" pitchFamily="66" charset="0"/>
              </a:rPr>
              <a:t>DOES NOT increase the rate of dissolving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12" name="Oval 6"/>
          <p:cNvSpPr>
            <a:spLocks noChangeArrowheads="1"/>
          </p:cNvSpPr>
          <p:nvPr/>
        </p:nvSpPr>
        <p:spPr bwMode="auto">
          <a:xfrm>
            <a:off x="5334000" y="2447295"/>
            <a:ext cx="3581400" cy="1076230"/>
          </a:xfrm>
          <a:prstGeom prst="ellipse">
            <a:avLst/>
          </a:prstGeom>
          <a:solidFill>
            <a:srgbClr val="FFFFFF"/>
          </a:solidFill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800" dirty="0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altLang="en-US" dirty="0" smtClean="0">
                <a:solidFill>
                  <a:schemeClr val="bg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Shaking (agitation) causes </a:t>
            </a:r>
            <a:endParaRPr lang="en-US" altLang="en-US" dirty="0">
              <a:solidFill>
                <a:schemeClr val="bg2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/>
            <a:r>
              <a:rPr lang="en-US" altLang="en-US" dirty="0" smtClean="0">
                <a:solidFill>
                  <a:schemeClr val="bg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solids </a:t>
            </a:r>
            <a:r>
              <a:rPr lang="en-US" altLang="en-US" dirty="0">
                <a:solidFill>
                  <a:schemeClr val="bg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to </a:t>
            </a:r>
            <a:r>
              <a:rPr lang="en-US" altLang="en-US" dirty="0" smtClean="0">
                <a:solidFill>
                  <a:schemeClr val="bg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dissolve faster</a:t>
            </a:r>
            <a:endParaRPr lang="en-US" altLang="en-US" sz="12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166261"/>
            <a:ext cx="1133475" cy="1181100"/>
          </a:xfrm>
          <a:prstGeom prst="rect">
            <a:avLst/>
          </a:prstGeom>
        </p:spPr>
      </p:pic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3502198" y="4188728"/>
            <a:ext cx="3581400" cy="1153163"/>
          </a:xfrm>
          <a:prstGeom prst="ellipse">
            <a:avLst/>
          </a:prstGeom>
          <a:solidFill>
            <a:srgbClr val="FFFFFF"/>
          </a:solidFill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800" dirty="0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altLang="en-US" dirty="0" smtClean="0">
                <a:solidFill>
                  <a:schemeClr val="bg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Smaller particles dissolve </a:t>
            </a:r>
          </a:p>
          <a:p>
            <a:pPr algn="ctr"/>
            <a:r>
              <a:rPr lang="en-US" altLang="en-US" dirty="0" smtClean="0">
                <a:solidFill>
                  <a:schemeClr val="bg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Faster because they have </a:t>
            </a:r>
          </a:p>
          <a:p>
            <a:pPr algn="ctr"/>
            <a:r>
              <a:rPr lang="en-US" altLang="en-US" dirty="0" smtClean="0">
                <a:solidFill>
                  <a:schemeClr val="bg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more surface area</a:t>
            </a:r>
            <a:endParaRPr lang="en-US" altLang="en-US" sz="12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187112" y="3328756"/>
            <a:ext cx="2630171" cy="523220"/>
          </a:xfrm>
          <a:prstGeom prst="rect">
            <a:avLst/>
          </a:prstGeom>
          <a:solidFill>
            <a:srgbClr val="FFFFFF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Particle </a:t>
            </a:r>
            <a:r>
              <a:rPr lang="en-US" altLang="en-US" sz="2800" dirty="0" err="1" smtClean="0">
                <a:solidFill>
                  <a:schemeClr val="bg2"/>
                </a:solidFill>
                <a:latin typeface="Comic Sans MS" panose="030F0702030302020204" pitchFamily="66" charset="0"/>
              </a:rPr>
              <a:t>Size</a:t>
            </a:r>
            <a:r>
              <a:rPr lang="en-US" altLang="en-US" dirty="0" err="1" smtClean="0">
                <a:latin typeface="Comic Sans MS" panose="030F0702030302020204" pitchFamily="66" charset="0"/>
              </a:rPr>
              <a:t>e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  <p:sp>
        <p:nvSpPr>
          <p:cNvPr id="4" name="AutoShape 2" descr="Image result for sugar and cube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463" y="4038600"/>
            <a:ext cx="1974100" cy="131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1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2" grpId="0" animBg="1"/>
      <p:bldP spid="9227" grpId="0" animBg="1"/>
      <p:bldP spid="2" grpId="0"/>
      <p:bldP spid="12" grpId="0" animBg="1"/>
      <p:bldP spid="11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Miscible</a:t>
            </a:r>
            <a:r>
              <a:rPr lang="en-US" altLang="en-US" dirty="0" smtClean="0">
                <a:latin typeface="Comic Sans MS" panose="030F0702030302020204" pitchFamily="66" charset="0"/>
              </a:rPr>
              <a:t> liquids can easily dissolve in one another.</a:t>
            </a:r>
          </a:p>
          <a:p>
            <a:pPr eaLnBrk="1" hangingPunct="1"/>
            <a:r>
              <a:rPr lang="en-US" altLang="en-US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Immiscible</a:t>
            </a:r>
            <a:r>
              <a:rPr lang="en-US" altLang="en-US" dirty="0" smtClean="0">
                <a:latin typeface="Comic Sans MS" panose="030F0702030302020204" pitchFamily="66" charset="0"/>
              </a:rPr>
              <a:t> liquids are not soluble in each other.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Chemistry-Borders</a:t>
            </a:r>
            <a:endParaRPr lang="en-US"/>
          </a:p>
        </p:txBody>
      </p:sp>
      <p:pic>
        <p:nvPicPr>
          <p:cNvPr id="6" name="Picture 3" descr="fig_12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 t="2130" r="4167" b="6206"/>
          <a:stretch>
            <a:fillRect/>
          </a:stretch>
        </p:blipFill>
        <p:spPr bwMode="auto">
          <a:xfrm>
            <a:off x="838200" y="2720181"/>
            <a:ext cx="8077200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rved Down Arrow 1"/>
          <p:cNvSpPr/>
          <p:nvPr/>
        </p:nvSpPr>
        <p:spPr>
          <a:xfrm rot="16200000" flipH="1">
            <a:off x="-990599" y="2971799"/>
            <a:ext cx="3124201" cy="838203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581400" y="4953000"/>
            <a:ext cx="9906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0983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latin typeface="Comic Sans MS" panose="030F0702030302020204" pitchFamily="66" charset="0"/>
              </a:rPr>
              <a:t>Polarity and Dissolving</a:t>
            </a:r>
          </a:p>
        </p:txBody>
      </p:sp>
      <p:sp>
        <p:nvSpPr>
          <p:cNvPr id="2969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5105400" cy="41148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Comic Sans MS" panose="030F0702030302020204" pitchFamily="66" charset="0"/>
              </a:rPr>
              <a:t>Chemists use the saying </a:t>
            </a:r>
            <a:r>
              <a:rPr lang="en-US" altLang="en-US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“like dissolves like”: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Polar</a:t>
            </a:r>
            <a:r>
              <a:rPr lang="en-US" altLang="en-US" dirty="0" smtClean="0">
                <a:latin typeface="Comic Sans MS" panose="030F0702030302020204" pitchFamily="66" charset="0"/>
              </a:rPr>
              <a:t> solutes tend to dissolve in polar solvents.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Nonpolar</a:t>
            </a:r>
            <a:r>
              <a:rPr lang="en-US" altLang="en-US" dirty="0" smtClean="0">
                <a:solidFill>
                  <a:srgbClr val="003296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dirty="0" smtClean="0">
                <a:latin typeface="Comic Sans MS" panose="030F0702030302020204" pitchFamily="66" charset="0"/>
              </a:rPr>
              <a:t>solutes tend to dissolve in nonpolar solvents.</a:t>
            </a:r>
          </a:p>
        </p:txBody>
      </p:sp>
      <p:pic>
        <p:nvPicPr>
          <p:cNvPr id="29700" name="Picture 9" descr="MPj0386781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1447800"/>
            <a:ext cx="2609850" cy="3657600"/>
          </a:xfrm>
        </p:spPr>
      </p:pic>
      <p:sp>
        <p:nvSpPr>
          <p:cNvPr id="29701" name="Text Box 10"/>
          <p:cNvSpPr txBox="1">
            <a:spLocks noChangeArrowheads="1"/>
          </p:cNvSpPr>
          <p:nvPr/>
        </p:nvSpPr>
        <p:spPr bwMode="auto">
          <a:xfrm>
            <a:off x="4572000" y="5280024"/>
            <a:ext cx="437812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Oil is nonpolar while water is </a:t>
            </a:r>
            <a:endParaRPr lang="en-US" altLang="en-US" sz="2400" dirty="0" smtClean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en-US" sz="24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polar</a:t>
            </a:r>
            <a:r>
              <a:rPr lang="en-US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.  </a:t>
            </a:r>
            <a:r>
              <a:rPr lang="en-US" altLang="en-US" sz="24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They </a:t>
            </a:r>
            <a:r>
              <a:rPr lang="en-US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are </a:t>
            </a:r>
            <a:r>
              <a:rPr lang="en-US" altLang="en-US" sz="2400" dirty="0">
                <a:latin typeface="Comic Sans MS" panose="030F0702030302020204" pitchFamily="66" charset="0"/>
              </a:rPr>
              <a:t>immiscible.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latin typeface="Comic Sans MS" panose="030F0702030302020204" pitchFamily="66" charset="0"/>
              </a:rPr>
              <a:t>Solubility Curves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257800" y="1638300"/>
            <a:ext cx="4033837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 smtClean="0"/>
              <a:t>	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Generally, the solubility of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solid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 solutes in liquid solvents </a:t>
            </a:r>
            <a:r>
              <a:rPr lang="en-US" altLang="en-US" sz="28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increases with increasing temperature.</a:t>
            </a:r>
          </a:p>
        </p:txBody>
      </p:sp>
      <p:pic>
        <p:nvPicPr>
          <p:cNvPr id="41989" name="Picture 6" descr="13_1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0"/>
          <a:stretch>
            <a:fillRect/>
          </a:stretch>
        </p:blipFill>
        <p:spPr>
          <a:xfrm>
            <a:off x="304799" y="1600200"/>
            <a:ext cx="5031201" cy="4876800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791200" y="914400"/>
            <a:ext cx="3177159" cy="4431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3200" dirty="0">
                <a:latin typeface="Comic Sans MS" panose="030F0702030302020204" pitchFamily="66" charset="0"/>
                <a:cs typeface="Arial"/>
              </a:rPr>
              <a:t>To </a:t>
            </a:r>
            <a:r>
              <a:rPr sz="3200" spc="-5" dirty="0">
                <a:latin typeface="Comic Sans MS" panose="030F0702030302020204" pitchFamily="66" charset="0"/>
                <a:cs typeface="Arial"/>
              </a:rPr>
              <a:t>read the  graph, find  the line for </a:t>
            </a:r>
            <a:r>
              <a:rPr sz="3200" dirty="0" smtClean="0">
                <a:latin typeface="Comic Sans MS" panose="030F0702030302020204" pitchFamily="66" charset="0"/>
                <a:cs typeface="Arial"/>
              </a:rPr>
              <a:t>the  </a:t>
            </a:r>
            <a:r>
              <a:rPr sz="3200" dirty="0">
                <a:latin typeface="Comic Sans MS" panose="030F0702030302020204" pitchFamily="66" charset="0"/>
                <a:cs typeface="Arial"/>
              </a:rPr>
              <a:t>substance.  The </a:t>
            </a:r>
            <a:r>
              <a:rPr sz="3200" spc="-5" dirty="0">
                <a:latin typeface="Comic Sans MS" panose="030F0702030302020204" pitchFamily="66" charset="0"/>
                <a:cs typeface="Arial"/>
              </a:rPr>
              <a:t>amount </a:t>
            </a:r>
            <a:r>
              <a:rPr sz="3200" spc="-5" dirty="0" smtClean="0">
                <a:latin typeface="Comic Sans MS" panose="030F0702030302020204" pitchFamily="66" charset="0"/>
                <a:cs typeface="Arial"/>
              </a:rPr>
              <a:t>that</a:t>
            </a:r>
            <a:r>
              <a:rPr sz="3200" spc="-85" dirty="0" smtClean="0">
                <a:latin typeface="Comic Sans MS" panose="030F0702030302020204" pitchFamily="66" charset="0"/>
                <a:cs typeface="Arial"/>
              </a:rPr>
              <a:t> </a:t>
            </a:r>
            <a:r>
              <a:rPr sz="3200" dirty="0">
                <a:latin typeface="Comic Sans MS" panose="030F0702030302020204" pitchFamily="66" charset="0"/>
                <a:cs typeface="Arial"/>
              </a:rPr>
              <a:t>dissolves  at a given  </a:t>
            </a:r>
            <a:r>
              <a:rPr sz="3200" spc="-5" dirty="0">
                <a:latin typeface="Comic Sans MS" panose="030F0702030302020204" pitchFamily="66" charset="0"/>
                <a:cs typeface="Arial"/>
              </a:rPr>
              <a:t>temperature  </a:t>
            </a:r>
            <a:r>
              <a:rPr sz="3200" dirty="0">
                <a:latin typeface="Comic Sans MS" panose="030F0702030302020204" pitchFamily="66" charset="0"/>
                <a:cs typeface="Arial"/>
              </a:rPr>
              <a:t>is on the y-  axis.</a:t>
            </a:r>
          </a:p>
        </p:txBody>
      </p:sp>
      <p:pic>
        <p:nvPicPr>
          <p:cNvPr id="4" name="Picture 6" descr="13_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0"/>
          <a:stretch>
            <a:fillRect/>
          </a:stretch>
        </p:blipFill>
        <p:spPr>
          <a:xfrm>
            <a:off x="25400" y="914400"/>
            <a:ext cx="5660101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571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9200" y="304800"/>
            <a:ext cx="4114800" cy="6324600"/>
          </a:xfrm>
          <a:custGeom>
            <a:avLst/>
            <a:gdLst/>
            <a:ahLst/>
            <a:cxnLst/>
            <a:rect l="l" t="t" r="r" b="b"/>
            <a:pathLst>
              <a:path w="4114800" h="6324600">
                <a:moveTo>
                  <a:pt x="0" y="6324600"/>
                </a:moveTo>
                <a:lnTo>
                  <a:pt x="4114800" y="6324600"/>
                </a:lnTo>
                <a:lnTo>
                  <a:pt x="4114800" y="0"/>
                </a:lnTo>
                <a:lnTo>
                  <a:pt x="0" y="0"/>
                </a:lnTo>
                <a:lnTo>
                  <a:pt x="0" y="6324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15401" y="275094"/>
            <a:ext cx="4071874" cy="63914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6100" marR="659765" indent="-533400">
              <a:lnSpc>
                <a:spcPct val="100000"/>
              </a:lnSpc>
            </a:pPr>
            <a:r>
              <a:rPr lang="en-US" sz="2800" spc="-5" dirty="0" smtClean="0">
                <a:latin typeface="Comic Sans MS" panose="030F0702030302020204" pitchFamily="66" charset="0"/>
                <a:cs typeface="Arial"/>
              </a:rPr>
              <a:t>     </a:t>
            </a:r>
            <a:r>
              <a:rPr sz="2800" spc="-5" dirty="0" smtClean="0">
                <a:latin typeface="Comic Sans MS" panose="030F0702030302020204" pitchFamily="66" charset="0"/>
                <a:cs typeface="Arial"/>
              </a:rPr>
              <a:t>How </a:t>
            </a:r>
            <a:r>
              <a:rPr sz="2800" spc="-5" dirty="0">
                <a:latin typeface="Comic Sans MS" panose="030F0702030302020204" pitchFamily="66" charset="0"/>
                <a:cs typeface="Arial"/>
              </a:rPr>
              <a:t>much KNO</a:t>
            </a:r>
            <a:r>
              <a:rPr sz="2775" spc="-7" baseline="-21021" dirty="0">
                <a:latin typeface="Comic Sans MS" panose="030F0702030302020204" pitchFamily="66" charset="0"/>
                <a:cs typeface="Arial"/>
              </a:rPr>
              <a:t>3  </a:t>
            </a:r>
            <a:r>
              <a:rPr sz="2800" dirty="0">
                <a:latin typeface="Comic Sans MS" panose="030F0702030302020204" pitchFamily="66" charset="0"/>
                <a:cs typeface="Arial"/>
              </a:rPr>
              <a:t>dissolves </a:t>
            </a:r>
            <a:r>
              <a:rPr sz="2800" spc="-5" dirty="0">
                <a:latin typeface="Comic Sans MS" panose="030F0702030302020204" pitchFamily="66" charset="0"/>
                <a:cs typeface="Arial"/>
              </a:rPr>
              <a:t>in</a:t>
            </a:r>
            <a:r>
              <a:rPr sz="2800" spc="-100" dirty="0">
                <a:latin typeface="Comic Sans MS" panose="030F0702030302020204" pitchFamily="66" charset="0"/>
                <a:cs typeface="Arial"/>
              </a:rPr>
              <a:t> </a:t>
            </a:r>
            <a:r>
              <a:rPr sz="2800" dirty="0" smtClean="0">
                <a:latin typeface="Comic Sans MS" panose="030F0702030302020204" pitchFamily="66" charset="0"/>
                <a:cs typeface="Arial"/>
              </a:rPr>
              <a:t>100g</a:t>
            </a:r>
            <a:r>
              <a:rPr lang="en-US" sz="2800" dirty="0" smtClean="0">
                <a:latin typeface="Comic Sans MS" panose="030F0702030302020204" pitchFamily="66" charset="0"/>
                <a:cs typeface="Arial"/>
              </a:rPr>
              <a:t> (or 100mL</a:t>
            </a:r>
            <a:r>
              <a:rPr sz="2800" dirty="0" smtClean="0">
                <a:latin typeface="Comic Sans MS" panose="030F0702030302020204" pitchFamily="66" charset="0"/>
                <a:cs typeface="Arial"/>
              </a:rPr>
              <a:t>  </a:t>
            </a:r>
            <a:r>
              <a:rPr sz="2800" dirty="0">
                <a:latin typeface="Comic Sans MS" panose="030F0702030302020204" pitchFamily="66" charset="0"/>
                <a:cs typeface="Arial"/>
              </a:rPr>
              <a:t>H</a:t>
            </a:r>
            <a:r>
              <a:rPr sz="2775" baseline="-21021" dirty="0">
                <a:latin typeface="Comic Sans MS" panose="030F0702030302020204" pitchFamily="66" charset="0"/>
                <a:cs typeface="Arial"/>
              </a:rPr>
              <a:t>2</a:t>
            </a:r>
            <a:r>
              <a:rPr sz="2800" dirty="0">
                <a:latin typeface="Comic Sans MS" panose="030F0702030302020204" pitchFamily="66" charset="0"/>
                <a:cs typeface="Arial"/>
              </a:rPr>
              <a:t>O </a:t>
            </a:r>
            <a:r>
              <a:rPr sz="2800" spc="-5" dirty="0">
                <a:latin typeface="Comic Sans MS" panose="030F0702030302020204" pitchFamily="66" charset="0"/>
                <a:cs typeface="Arial"/>
              </a:rPr>
              <a:t>at</a:t>
            </a:r>
            <a:r>
              <a:rPr sz="2800" spc="-95" dirty="0">
                <a:latin typeface="Comic Sans MS" panose="030F0702030302020204" pitchFamily="66" charset="0"/>
                <a:cs typeface="Arial"/>
              </a:rPr>
              <a:t> </a:t>
            </a:r>
            <a:r>
              <a:rPr sz="2800" dirty="0">
                <a:latin typeface="Comic Sans MS" panose="030F0702030302020204" pitchFamily="66" charset="0"/>
                <a:cs typeface="Arial"/>
              </a:rPr>
              <a:t>50</a:t>
            </a:r>
            <a:r>
              <a:rPr sz="2775" baseline="25525" dirty="0">
                <a:latin typeface="Comic Sans MS" panose="030F0702030302020204" pitchFamily="66" charset="0"/>
                <a:cs typeface="Arial"/>
              </a:rPr>
              <a:t>o</a:t>
            </a:r>
            <a:r>
              <a:rPr sz="2800" dirty="0">
                <a:latin typeface="Comic Sans MS" panose="030F0702030302020204" pitchFamily="66" charset="0"/>
                <a:cs typeface="Arial"/>
              </a:rPr>
              <a:t>C?</a:t>
            </a:r>
          </a:p>
          <a:p>
            <a:pPr marL="12700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tabLst>
                <a:tab pos="546100" algn="l"/>
              </a:tabLst>
            </a:pPr>
            <a:r>
              <a:rPr lang="en-US" sz="2800" spc="-5" dirty="0" smtClean="0">
                <a:latin typeface="Comic Sans MS" panose="030F0702030302020204" pitchFamily="66" charset="0"/>
                <a:cs typeface="Arial"/>
              </a:rPr>
              <a:t>1.</a:t>
            </a:r>
            <a:r>
              <a:rPr sz="2800" spc="-5" dirty="0" smtClean="0">
                <a:latin typeface="Comic Sans MS" panose="030F0702030302020204" pitchFamily="66" charset="0"/>
                <a:cs typeface="Arial"/>
              </a:rPr>
              <a:t>Find </a:t>
            </a:r>
            <a:r>
              <a:rPr sz="2800" spc="-5" dirty="0">
                <a:latin typeface="Comic Sans MS" panose="030F0702030302020204" pitchFamily="66" charset="0"/>
                <a:cs typeface="Arial"/>
              </a:rPr>
              <a:t>the </a:t>
            </a:r>
            <a:r>
              <a:rPr sz="2800" dirty="0">
                <a:latin typeface="Comic Sans MS" panose="030F0702030302020204" pitchFamily="66" charset="0"/>
                <a:cs typeface="Arial"/>
              </a:rPr>
              <a:t>line</a:t>
            </a:r>
            <a:r>
              <a:rPr sz="2800" spc="-45" dirty="0">
                <a:latin typeface="Comic Sans MS" panose="030F0702030302020204" pitchFamily="66" charset="0"/>
                <a:cs typeface="Arial"/>
              </a:rPr>
              <a:t> </a:t>
            </a:r>
            <a:r>
              <a:rPr sz="2800" dirty="0" smtClean="0">
                <a:latin typeface="Comic Sans MS" panose="030F0702030302020204" pitchFamily="66" charset="0"/>
                <a:cs typeface="Arial"/>
              </a:rPr>
              <a:t>(</a:t>
            </a:r>
            <a:r>
              <a:rPr lang="en-US" sz="2800" dirty="0" smtClean="0">
                <a:latin typeface="Comic Sans MS" panose="030F0702030302020204" pitchFamily="66" charset="0"/>
                <a:cs typeface="Arial"/>
              </a:rPr>
              <a:t>green</a:t>
            </a:r>
            <a:r>
              <a:rPr sz="2800" dirty="0" smtClean="0">
                <a:latin typeface="Comic Sans MS" panose="030F0702030302020204" pitchFamily="66" charset="0"/>
                <a:cs typeface="Arial"/>
              </a:rPr>
              <a:t>)</a:t>
            </a:r>
            <a:endParaRPr sz="2800" dirty="0">
              <a:latin typeface="Comic Sans MS" panose="030F0702030302020204" pitchFamily="66" charset="0"/>
              <a:cs typeface="Arial"/>
            </a:endParaRPr>
          </a:p>
          <a:p>
            <a:pPr marL="12700" marR="87630">
              <a:lnSpc>
                <a:spcPct val="100000"/>
              </a:lnSpc>
              <a:spcBef>
                <a:spcPts val="670"/>
              </a:spcBef>
              <a:buClr>
                <a:srgbClr val="00007C"/>
              </a:buClr>
              <a:buSzPct val="75000"/>
              <a:tabLst>
                <a:tab pos="546100" algn="l"/>
                <a:tab pos="1395730" algn="l"/>
              </a:tabLst>
            </a:pPr>
            <a:r>
              <a:rPr lang="en-US" sz="2800" spc="-5" dirty="0" smtClean="0">
                <a:latin typeface="Comic Sans MS" panose="030F0702030302020204" pitchFamily="66" charset="0"/>
                <a:cs typeface="Arial"/>
              </a:rPr>
              <a:t>2.</a:t>
            </a:r>
            <a:r>
              <a:rPr sz="2800" spc="-5" dirty="0" smtClean="0">
                <a:latin typeface="Comic Sans MS" panose="030F0702030302020204" pitchFamily="66" charset="0"/>
                <a:cs typeface="Arial"/>
              </a:rPr>
              <a:t>Find the</a:t>
            </a:r>
            <a:r>
              <a:rPr lang="en-US" sz="2800" spc="-5" dirty="0" smtClean="0">
                <a:latin typeface="Comic Sans MS" panose="030F0702030302020204" pitchFamily="66" charset="0"/>
                <a:cs typeface="Arial"/>
              </a:rPr>
              <a:t> </a:t>
            </a:r>
            <a:r>
              <a:rPr sz="2800" spc="-5" dirty="0" smtClean="0">
                <a:latin typeface="Comic Sans MS" panose="030F0702030302020204" pitchFamily="66" charset="0"/>
                <a:cs typeface="Arial"/>
              </a:rPr>
              <a:t>temperature  </a:t>
            </a:r>
            <a:r>
              <a:rPr lang="en-US" sz="2800" spc="-5" dirty="0" smtClean="0">
                <a:latin typeface="Comic Sans MS" panose="030F0702030302020204" pitchFamily="66" charset="0"/>
                <a:cs typeface="Arial"/>
              </a:rPr>
              <a:t>      </a:t>
            </a:r>
            <a:r>
              <a:rPr sz="2800" spc="-5" dirty="0" smtClean="0">
                <a:latin typeface="Comic Sans MS" panose="030F0702030302020204" pitchFamily="66" charset="0"/>
                <a:cs typeface="Arial"/>
              </a:rPr>
              <a:t>and </a:t>
            </a:r>
            <a:r>
              <a:rPr sz="2800" dirty="0">
                <a:latin typeface="Comic Sans MS" panose="030F0702030302020204" pitchFamily="66" charset="0"/>
                <a:cs typeface="Arial"/>
              </a:rPr>
              <a:t>follow </a:t>
            </a:r>
            <a:r>
              <a:rPr sz="2800" spc="-5" dirty="0">
                <a:latin typeface="Comic Sans MS" panose="030F0702030302020204" pitchFamily="66" charset="0"/>
                <a:cs typeface="Arial"/>
              </a:rPr>
              <a:t>up to the  </a:t>
            </a:r>
            <a:r>
              <a:rPr sz="2800" dirty="0">
                <a:latin typeface="Comic Sans MS" panose="030F0702030302020204" pitchFamily="66" charset="0"/>
                <a:cs typeface="Arial"/>
              </a:rPr>
              <a:t>line</a:t>
            </a:r>
            <a:r>
              <a:rPr sz="2800" dirty="0" smtClean="0">
                <a:latin typeface="Comic Sans MS" panose="030F0702030302020204" pitchFamily="66" charset="0"/>
                <a:cs typeface="Arial"/>
              </a:rPr>
              <a:t>.(</a:t>
            </a:r>
            <a:r>
              <a:rPr lang="en-US" sz="2800" dirty="0" smtClean="0">
                <a:latin typeface="Comic Sans MS" panose="030F0702030302020204" pitchFamily="66" charset="0"/>
                <a:cs typeface="Arial"/>
              </a:rPr>
              <a:t>red arrow</a:t>
            </a:r>
            <a:r>
              <a:rPr sz="2800" dirty="0" smtClean="0">
                <a:latin typeface="Comic Sans MS" panose="030F0702030302020204" pitchFamily="66" charset="0"/>
                <a:cs typeface="Arial"/>
              </a:rPr>
              <a:t>)</a:t>
            </a:r>
            <a:endParaRPr sz="2800" dirty="0">
              <a:latin typeface="Comic Sans MS" panose="030F0702030302020204" pitchFamily="66" charset="0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70"/>
              </a:spcBef>
              <a:buClr>
                <a:srgbClr val="00007C"/>
              </a:buClr>
              <a:buSzPct val="75000"/>
              <a:tabLst>
                <a:tab pos="546100" algn="l"/>
              </a:tabLst>
            </a:pPr>
            <a:r>
              <a:rPr lang="en-US" sz="2800" spc="-5" dirty="0" smtClean="0">
                <a:latin typeface="Comic Sans MS" panose="030F0702030302020204" pitchFamily="66" charset="0"/>
                <a:cs typeface="Arial"/>
              </a:rPr>
              <a:t>3. </a:t>
            </a:r>
            <a:r>
              <a:rPr sz="2800" spc="-5" dirty="0" smtClean="0">
                <a:latin typeface="Comic Sans MS" panose="030F0702030302020204" pitchFamily="66" charset="0"/>
                <a:cs typeface="Arial"/>
              </a:rPr>
              <a:t>Read </a:t>
            </a:r>
            <a:r>
              <a:rPr sz="2800" spc="-5" dirty="0">
                <a:latin typeface="Comic Sans MS" panose="030F0702030302020204" pitchFamily="66" charset="0"/>
                <a:cs typeface="Arial"/>
              </a:rPr>
              <a:t>across to the </a:t>
            </a:r>
            <a:r>
              <a:rPr sz="2800" spc="10" dirty="0">
                <a:latin typeface="Comic Sans MS" panose="030F0702030302020204" pitchFamily="66" charset="0"/>
                <a:cs typeface="Arial"/>
              </a:rPr>
              <a:t>y-  </a:t>
            </a:r>
            <a:r>
              <a:rPr sz="2800" spc="-5" dirty="0">
                <a:latin typeface="Comic Sans MS" panose="030F0702030302020204" pitchFamily="66" charset="0"/>
                <a:cs typeface="Arial"/>
              </a:rPr>
              <a:t>axis and </a:t>
            </a:r>
            <a:r>
              <a:rPr sz="2800" dirty="0">
                <a:latin typeface="Comic Sans MS" panose="030F0702030302020204" pitchFamily="66" charset="0"/>
                <a:cs typeface="Arial"/>
              </a:rPr>
              <a:t>this </a:t>
            </a:r>
            <a:r>
              <a:rPr sz="2800" spc="-5" dirty="0">
                <a:latin typeface="Comic Sans MS" panose="030F0702030302020204" pitchFamily="66" charset="0"/>
                <a:cs typeface="Arial"/>
              </a:rPr>
              <a:t>is the  </a:t>
            </a:r>
            <a:r>
              <a:rPr sz="2800" dirty="0">
                <a:latin typeface="Comic Sans MS" panose="030F0702030302020204" pitchFamily="66" charset="0"/>
                <a:cs typeface="Arial"/>
              </a:rPr>
              <a:t>answer.</a:t>
            </a:r>
            <a:r>
              <a:rPr sz="2800" spc="-95" dirty="0">
                <a:latin typeface="Comic Sans MS" panose="030F0702030302020204" pitchFamily="66" charset="0"/>
                <a:cs typeface="Arial"/>
              </a:rPr>
              <a:t> </a:t>
            </a:r>
            <a:r>
              <a:rPr sz="2800" dirty="0">
                <a:latin typeface="Comic Sans MS" panose="030F0702030302020204" pitchFamily="66" charset="0"/>
                <a:cs typeface="Arial"/>
              </a:rPr>
              <a:t>(</a:t>
            </a:r>
            <a:r>
              <a:rPr sz="2800" dirty="0" smtClean="0">
                <a:latin typeface="Comic Sans MS" panose="030F0702030302020204" pitchFamily="66" charset="0"/>
                <a:cs typeface="Arial"/>
              </a:rPr>
              <a:t>blue</a:t>
            </a:r>
            <a:r>
              <a:rPr lang="en-US" sz="2800" dirty="0" smtClean="0">
                <a:latin typeface="Comic Sans MS" panose="030F0702030302020204" pitchFamily="66" charset="0"/>
                <a:cs typeface="Arial"/>
              </a:rPr>
              <a:t> arrow</a:t>
            </a:r>
            <a:r>
              <a:rPr sz="2800" dirty="0" smtClean="0">
                <a:latin typeface="Comic Sans MS" panose="030F0702030302020204" pitchFamily="66" charset="0"/>
                <a:cs typeface="Arial"/>
              </a:rPr>
              <a:t>)</a:t>
            </a:r>
            <a:endParaRPr sz="2800" dirty="0">
              <a:latin typeface="Comic Sans MS" panose="030F0702030302020204" pitchFamily="66" charset="0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buClr>
                <a:srgbClr val="00007C"/>
              </a:buClr>
              <a:buSzPct val="75000"/>
              <a:tabLst>
                <a:tab pos="546100" algn="l"/>
              </a:tabLst>
            </a:pPr>
            <a:r>
              <a:rPr lang="en-US" sz="2800" spc="-5" dirty="0" smtClean="0">
                <a:latin typeface="Comic Sans MS" panose="030F0702030302020204" pitchFamily="66" charset="0"/>
                <a:cs typeface="Arial"/>
              </a:rPr>
              <a:t>4. </a:t>
            </a:r>
            <a:r>
              <a:rPr sz="2800" spc="-5" dirty="0" smtClean="0">
                <a:latin typeface="Comic Sans MS" panose="030F0702030302020204" pitchFamily="66" charset="0"/>
                <a:cs typeface="Arial"/>
              </a:rPr>
              <a:t>Since </a:t>
            </a:r>
            <a:r>
              <a:rPr sz="2800" dirty="0">
                <a:latin typeface="Comic Sans MS" panose="030F0702030302020204" pitchFamily="66" charset="0"/>
                <a:cs typeface="Arial"/>
              </a:rPr>
              <a:t>it </a:t>
            </a:r>
            <a:r>
              <a:rPr sz="2800" spc="-5" dirty="0">
                <a:latin typeface="Comic Sans MS" panose="030F0702030302020204" pitchFamily="66" charset="0"/>
                <a:cs typeface="Arial"/>
              </a:rPr>
              <a:t>is </a:t>
            </a:r>
            <a:r>
              <a:rPr lang="en-US" sz="2800" spc="-5" dirty="0" smtClean="0">
                <a:latin typeface="Comic Sans MS" panose="030F0702030302020204" pitchFamily="66" charset="0"/>
                <a:cs typeface="Arial"/>
              </a:rPr>
              <a:t>more than</a:t>
            </a:r>
            <a:r>
              <a:rPr lang="en-US" sz="2800" dirty="0">
                <a:latin typeface="Comic Sans MS" panose="030F0702030302020204" pitchFamily="66" charset="0"/>
                <a:cs typeface="Arial"/>
              </a:rPr>
              <a:t> </a:t>
            </a:r>
            <a:r>
              <a:rPr sz="2800" spc="-5" dirty="0" smtClean="0">
                <a:latin typeface="Comic Sans MS" panose="030F0702030302020204" pitchFamily="66" charset="0"/>
                <a:cs typeface="Arial"/>
              </a:rPr>
              <a:t>½-</a:t>
            </a:r>
            <a:r>
              <a:rPr sz="2800" spc="-5" dirty="0">
                <a:latin typeface="Comic Sans MS" panose="030F0702030302020204" pitchFamily="66" charset="0"/>
                <a:cs typeface="Arial"/>
              </a:rPr>
              <a:t>way between</a:t>
            </a:r>
            <a:r>
              <a:rPr sz="2800" spc="-25" dirty="0">
                <a:latin typeface="Comic Sans MS" panose="030F0702030302020204" pitchFamily="66" charset="0"/>
                <a:cs typeface="Arial"/>
              </a:rPr>
              <a:t> </a:t>
            </a:r>
            <a:r>
              <a:rPr sz="2800" spc="-5" dirty="0" smtClean="0">
                <a:latin typeface="Comic Sans MS" panose="030F0702030302020204" pitchFamily="66" charset="0"/>
                <a:cs typeface="Arial"/>
              </a:rPr>
              <a:t>80</a:t>
            </a:r>
            <a:r>
              <a:rPr lang="en-US" sz="2800" dirty="0">
                <a:latin typeface="Comic Sans MS" panose="030F0702030302020204" pitchFamily="66" charset="0"/>
                <a:cs typeface="Arial"/>
              </a:rPr>
              <a:t> </a:t>
            </a:r>
            <a:r>
              <a:rPr sz="2800" spc="-5" dirty="0" smtClean="0">
                <a:latin typeface="Comic Sans MS" panose="030F0702030302020204" pitchFamily="66" charset="0"/>
                <a:cs typeface="Arial"/>
              </a:rPr>
              <a:t>and </a:t>
            </a:r>
            <a:r>
              <a:rPr sz="2800" dirty="0">
                <a:latin typeface="Comic Sans MS" panose="030F0702030302020204" pitchFamily="66" charset="0"/>
                <a:cs typeface="Arial"/>
              </a:rPr>
              <a:t>90, </a:t>
            </a:r>
            <a:r>
              <a:rPr sz="2800" spc="-5" dirty="0">
                <a:latin typeface="Comic Sans MS" panose="030F0702030302020204" pitchFamily="66" charset="0"/>
                <a:cs typeface="Arial"/>
              </a:rPr>
              <a:t>it is</a:t>
            </a:r>
            <a:r>
              <a:rPr sz="2800" spc="-55" dirty="0">
                <a:latin typeface="Comic Sans MS" panose="030F0702030302020204" pitchFamily="66" charset="0"/>
                <a:cs typeface="Arial"/>
              </a:rPr>
              <a:t> </a:t>
            </a:r>
            <a:r>
              <a:rPr sz="2800" spc="-5" dirty="0" smtClean="0">
                <a:latin typeface="Comic Sans MS" panose="030F0702030302020204" pitchFamily="66" charset="0"/>
                <a:cs typeface="Arial"/>
              </a:rPr>
              <a:t>87</a:t>
            </a:r>
            <a:r>
              <a:rPr sz="2800" spc="-5" dirty="0">
                <a:latin typeface="Comic Sans MS" panose="030F0702030302020204" pitchFamily="66" charset="0"/>
                <a:cs typeface="Arial"/>
              </a:rPr>
              <a:t>.</a:t>
            </a:r>
            <a:endParaRPr sz="2800" dirty="0">
              <a:latin typeface="Comic Sans MS" panose="030F0702030302020204" pitchFamily="66" charset="0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852801" y="2971800"/>
            <a:ext cx="85725" cy="3276600"/>
          </a:xfrm>
          <a:custGeom>
            <a:avLst/>
            <a:gdLst/>
            <a:ahLst/>
            <a:cxnLst/>
            <a:rect l="l" t="t" r="r" b="b"/>
            <a:pathLst>
              <a:path w="85725" h="3276600">
                <a:moveTo>
                  <a:pt x="57150" y="71374"/>
                </a:moveTo>
                <a:lnTo>
                  <a:pt x="28575" y="71374"/>
                </a:lnTo>
                <a:lnTo>
                  <a:pt x="28448" y="3276600"/>
                </a:lnTo>
                <a:lnTo>
                  <a:pt x="57023" y="3276600"/>
                </a:lnTo>
                <a:lnTo>
                  <a:pt x="57150" y="71374"/>
                </a:lnTo>
                <a:close/>
              </a:path>
              <a:path w="85725" h="3276600">
                <a:moveTo>
                  <a:pt x="42799" y="0"/>
                </a:moveTo>
                <a:lnTo>
                  <a:pt x="0" y="85725"/>
                </a:lnTo>
                <a:lnTo>
                  <a:pt x="28574" y="85725"/>
                </a:lnTo>
                <a:lnTo>
                  <a:pt x="28575" y="71374"/>
                </a:lnTo>
                <a:lnTo>
                  <a:pt x="78538" y="71374"/>
                </a:lnTo>
                <a:lnTo>
                  <a:pt x="42799" y="0"/>
                </a:lnTo>
                <a:close/>
              </a:path>
              <a:path w="85725" h="3276600">
                <a:moveTo>
                  <a:pt x="78538" y="71374"/>
                </a:moveTo>
                <a:lnTo>
                  <a:pt x="57150" y="71374"/>
                </a:lnTo>
                <a:lnTo>
                  <a:pt x="57149" y="85725"/>
                </a:lnTo>
                <a:lnTo>
                  <a:pt x="85725" y="85725"/>
                </a:lnTo>
                <a:lnTo>
                  <a:pt x="78538" y="7137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66800" y="2933700"/>
            <a:ext cx="1828800" cy="76200"/>
          </a:xfrm>
          <a:custGeom>
            <a:avLst/>
            <a:gdLst/>
            <a:ahLst/>
            <a:cxnLst/>
            <a:rect l="l" t="t" r="r" b="b"/>
            <a:pathLst>
              <a:path w="182880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50800"/>
                </a:lnTo>
                <a:lnTo>
                  <a:pt x="63500" y="50800"/>
                </a:lnTo>
                <a:lnTo>
                  <a:pt x="63500" y="25400"/>
                </a:lnTo>
                <a:lnTo>
                  <a:pt x="76200" y="25400"/>
                </a:lnTo>
                <a:lnTo>
                  <a:pt x="76200" y="0"/>
                </a:lnTo>
                <a:close/>
              </a:path>
              <a:path w="1828800" h="76200">
                <a:moveTo>
                  <a:pt x="76200" y="25400"/>
                </a:moveTo>
                <a:lnTo>
                  <a:pt x="63500" y="25400"/>
                </a:lnTo>
                <a:lnTo>
                  <a:pt x="63500" y="50800"/>
                </a:lnTo>
                <a:lnTo>
                  <a:pt x="76200" y="50800"/>
                </a:lnTo>
                <a:lnTo>
                  <a:pt x="76200" y="25400"/>
                </a:lnTo>
                <a:close/>
              </a:path>
              <a:path w="1828800" h="76200">
                <a:moveTo>
                  <a:pt x="1828800" y="25400"/>
                </a:moveTo>
                <a:lnTo>
                  <a:pt x="76200" y="25400"/>
                </a:lnTo>
                <a:lnTo>
                  <a:pt x="76200" y="50800"/>
                </a:lnTo>
                <a:lnTo>
                  <a:pt x="1828800" y="50800"/>
                </a:lnTo>
                <a:lnTo>
                  <a:pt x="1828800" y="25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6" descr="13_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0"/>
          <a:stretch>
            <a:fillRect/>
          </a:stretch>
        </p:blipFill>
        <p:spPr>
          <a:xfrm>
            <a:off x="0" y="883024"/>
            <a:ext cx="5031201" cy="4876800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V="1">
            <a:off x="2743200" y="1600200"/>
            <a:ext cx="0" cy="36576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762000" y="1600200"/>
            <a:ext cx="1981200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5263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08330" y="381000"/>
            <a:ext cx="7927340" cy="1579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6235" algn="l"/>
              </a:tabLst>
            </a:pPr>
            <a:r>
              <a:rPr sz="3200" dirty="0">
                <a:latin typeface="Arial"/>
                <a:cs typeface="Arial"/>
              </a:rPr>
              <a:t>A </a:t>
            </a:r>
            <a:r>
              <a:rPr sz="3200" spc="-5" dirty="0">
                <a:latin typeface="Arial"/>
                <a:cs typeface="Arial"/>
              </a:rPr>
              <a:t>point on the line </a:t>
            </a:r>
            <a:r>
              <a:rPr sz="3200" dirty="0">
                <a:latin typeface="Arial"/>
                <a:cs typeface="Arial"/>
              </a:rPr>
              <a:t>is a </a:t>
            </a:r>
            <a:r>
              <a:rPr sz="3200" b="1" i="1" spc="-5" dirty="0">
                <a:latin typeface="Arial"/>
                <a:cs typeface="Arial"/>
              </a:rPr>
              <a:t>saturated</a:t>
            </a:r>
            <a:r>
              <a:rPr sz="3200" b="1" i="1" spc="-2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solution.</a:t>
            </a:r>
            <a:endParaRPr sz="32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6235" algn="l"/>
              </a:tabLst>
            </a:pPr>
            <a:r>
              <a:rPr sz="3200" dirty="0">
                <a:latin typeface="Arial"/>
                <a:cs typeface="Arial"/>
              </a:rPr>
              <a:t>Above the </a:t>
            </a:r>
            <a:r>
              <a:rPr sz="3200" spc="-5" dirty="0">
                <a:latin typeface="Arial"/>
                <a:cs typeface="Arial"/>
              </a:rPr>
              <a:t>line </a:t>
            </a:r>
            <a:r>
              <a:rPr sz="3200" spc="-10" dirty="0">
                <a:latin typeface="Arial"/>
                <a:cs typeface="Arial"/>
              </a:rPr>
              <a:t>is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b="1" i="1" spc="-5" dirty="0">
                <a:latin typeface="Arial"/>
                <a:cs typeface="Arial"/>
              </a:rPr>
              <a:t>supersaturated</a:t>
            </a:r>
            <a:r>
              <a:rPr sz="3200" spc="-5" dirty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6235" algn="l"/>
              </a:tabLst>
            </a:pPr>
            <a:r>
              <a:rPr sz="3200" spc="-5" dirty="0">
                <a:latin typeface="Arial"/>
                <a:cs typeface="Arial"/>
              </a:rPr>
              <a:t>Below </a:t>
            </a:r>
            <a:r>
              <a:rPr sz="3200" dirty="0">
                <a:latin typeface="Arial"/>
                <a:cs typeface="Arial"/>
              </a:rPr>
              <a:t>the </a:t>
            </a:r>
            <a:r>
              <a:rPr sz="3200" spc="-5" dirty="0">
                <a:latin typeface="Arial"/>
                <a:cs typeface="Arial"/>
              </a:rPr>
              <a:t>line </a:t>
            </a:r>
            <a:r>
              <a:rPr sz="3200" spc="-10" dirty="0">
                <a:latin typeface="Arial"/>
                <a:cs typeface="Arial"/>
              </a:rPr>
              <a:t>is </a:t>
            </a:r>
            <a:r>
              <a:rPr sz="3200" b="1" i="1" spc="-5" dirty="0">
                <a:latin typeface="Arial"/>
                <a:cs typeface="Arial"/>
              </a:rPr>
              <a:t>unsaturated</a:t>
            </a:r>
            <a:r>
              <a:rPr sz="3200" spc="-5" dirty="0" smtClean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5" name="Picture 6" descr="13_1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0"/>
          <a:stretch>
            <a:fillRect/>
          </a:stretch>
        </p:blipFill>
        <p:spPr>
          <a:xfrm>
            <a:off x="2133600" y="2133600"/>
            <a:ext cx="4572001" cy="4431692"/>
          </a:xfrm>
        </p:spPr>
      </p:pic>
    </p:spTree>
    <p:extLst>
      <p:ext uri="{BB962C8B-B14F-4D97-AF65-F5344CB8AC3E}">
        <p14:creationId xmlns:p14="http://schemas.microsoft.com/office/powerpoint/2010/main" val="13085363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Comic Sans MS" panose="030F0702030302020204" pitchFamily="66" charset="0"/>
              </a:rPr>
              <a:t>Using Solubility Curves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07401" y="838200"/>
            <a:ext cx="4036600" cy="4876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 smtClean="0"/>
              <a:t>	</a:t>
            </a:r>
            <a:r>
              <a:rPr lang="en-US" altLang="en-US" sz="2200" dirty="0" smtClean="0">
                <a:latin typeface="Comic Sans MS" panose="030F0702030302020204" pitchFamily="66" charset="0"/>
              </a:rPr>
              <a:t>What is the solubility of NaNO</a:t>
            </a:r>
            <a:r>
              <a:rPr lang="en-US" altLang="en-US" sz="2200" baseline="-25000" dirty="0" smtClean="0">
                <a:latin typeface="Comic Sans MS" panose="030F0702030302020204" pitchFamily="66" charset="0"/>
              </a:rPr>
              <a:t>3</a:t>
            </a:r>
            <a:r>
              <a:rPr lang="en-US" altLang="en-US" sz="2200" dirty="0" smtClean="0">
                <a:latin typeface="Comic Sans MS" panose="030F0702030302020204" pitchFamily="66" charset="0"/>
              </a:rPr>
              <a:t> in 100 g of H</a:t>
            </a:r>
            <a:r>
              <a:rPr lang="en-US" altLang="en-US" sz="2200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200" dirty="0" smtClean="0">
                <a:latin typeface="Comic Sans MS" panose="030F0702030302020204" pitchFamily="66" charset="0"/>
              </a:rPr>
              <a:t>O at 0°C?</a:t>
            </a:r>
          </a:p>
          <a:p>
            <a:pPr eaLnBrk="1" hangingPunct="1">
              <a:buFontTx/>
              <a:buNone/>
            </a:pPr>
            <a:endParaRPr lang="en-US" altLang="en-US" sz="1600" dirty="0" smtClean="0"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</a:pPr>
            <a:r>
              <a:rPr lang="en-US" altLang="en-US" sz="2200" dirty="0" smtClean="0">
                <a:latin typeface="Comic Sans MS" panose="030F0702030302020204" pitchFamily="66" charset="0"/>
              </a:rPr>
              <a:t>   How many grams of KNO</a:t>
            </a:r>
            <a:r>
              <a:rPr lang="en-US" altLang="en-US" sz="2200" baseline="-25000" dirty="0" smtClean="0">
                <a:latin typeface="Comic Sans MS" panose="030F0702030302020204" pitchFamily="66" charset="0"/>
              </a:rPr>
              <a:t>3</a:t>
            </a:r>
            <a:r>
              <a:rPr lang="en-US" altLang="en-US" sz="2200" dirty="0" smtClean="0">
                <a:latin typeface="Comic Sans MS" panose="030F0702030302020204" pitchFamily="66" charset="0"/>
              </a:rPr>
              <a:t> will dissolve in 200g of H</a:t>
            </a:r>
            <a:r>
              <a:rPr lang="en-US" altLang="en-US" sz="2200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200" dirty="0" smtClean="0">
                <a:latin typeface="Comic Sans MS" panose="030F0702030302020204" pitchFamily="66" charset="0"/>
              </a:rPr>
              <a:t>O </a:t>
            </a:r>
            <a:r>
              <a:rPr lang="en-US" altLang="en-US" sz="2200" dirty="0">
                <a:latin typeface="Comic Sans MS" panose="030F0702030302020204" pitchFamily="66" charset="0"/>
              </a:rPr>
              <a:t>at </a:t>
            </a:r>
            <a:r>
              <a:rPr lang="en-US" altLang="en-US" sz="2200" dirty="0" smtClean="0">
                <a:latin typeface="Comic Sans MS" panose="030F0702030302020204" pitchFamily="66" charset="0"/>
              </a:rPr>
              <a:t>45°C?</a:t>
            </a:r>
          </a:p>
          <a:p>
            <a:pPr eaLnBrk="1" hangingPunct="1">
              <a:buFontTx/>
              <a:buNone/>
            </a:pPr>
            <a:endParaRPr lang="en-US" altLang="en-US" sz="2400" dirty="0" smtClean="0"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</a:pPr>
            <a:endParaRPr lang="en-US" altLang="en-US" sz="2800" dirty="0" smtClean="0">
              <a:latin typeface="Comic Sans MS" panose="030F0702030302020204" pitchFamily="66" charset="0"/>
            </a:endParaRPr>
          </a:p>
          <a:p>
            <a:pPr eaLnBrk="1" hangingPunct="1">
              <a:buNone/>
            </a:pPr>
            <a:r>
              <a:rPr lang="en-US" altLang="en-US" sz="2400" dirty="0" smtClean="0">
                <a:latin typeface="Comic Sans MS" panose="030F0702030302020204" pitchFamily="66" charset="0"/>
              </a:rPr>
              <a:t>   </a:t>
            </a:r>
          </a:p>
          <a:p>
            <a:pPr eaLnBrk="1" hangingPunct="1">
              <a:buNone/>
            </a:pPr>
            <a:r>
              <a:rPr lang="en-US" altLang="en-US" sz="2000" dirty="0" smtClean="0">
                <a:latin typeface="Comic Sans MS" panose="030F0702030302020204" pitchFamily="66" charset="0"/>
              </a:rPr>
              <a:t>How </a:t>
            </a:r>
            <a:r>
              <a:rPr lang="en-US" altLang="en-US" sz="2000" dirty="0">
                <a:latin typeface="Comic Sans MS" panose="030F0702030302020204" pitchFamily="66" charset="0"/>
              </a:rPr>
              <a:t>much water is needed 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to dissolve </a:t>
            </a:r>
            <a:r>
              <a:rPr lang="en-US" altLang="en-US" sz="2000" dirty="0">
                <a:latin typeface="Comic Sans MS" panose="030F0702030302020204" pitchFamily="66" charset="0"/>
              </a:rPr>
              <a:t>190g of NaNO</a:t>
            </a:r>
            <a:r>
              <a:rPr lang="en-US" altLang="en-US" sz="2000" baseline="-25000" dirty="0">
                <a:latin typeface="Comic Sans MS" panose="030F0702030302020204" pitchFamily="66" charset="0"/>
              </a:rPr>
              <a:t>3</a:t>
            </a:r>
            <a:r>
              <a:rPr lang="en-US" altLang="en-US" sz="2000" dirty="0">
                <a:latin typeface="Comic Sans MS" panose="030F0702030302020204" pitchFamily="66" charset="0"/>
              </a:rPr>
              <a:t> at 30°C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?</a:t>
            </a:r>
            <a:endParaRPr lang="en-US" altLang="en-US" sz="2000" dirty="0">
              <a:latin typeface="Comic Sans MS" panose="030F0702030302020204" pitchFamily="66" charset="0"/>
            </a:endParaRPr>
          </a:p>
        </p:txBody>
      </p:sp>
      <p:pic>
        <p:nvPicPr>
          <p:cNvPr id="41989" name="Picture 6" descr="13_1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0"/>
          <a:stretch>
            <a:fillRect/>
          </a:stretch>
        </p:blipFill>
        <p:spPr>
          <a:xfrm>
            <a:off x="76200" y="1600200"/>
            <a:ext cx="5031201" cy="4876800"/>
          </a:xfrm>
        </p:spPr>
      </p:pic>
    </p:spTree>
    <p:extLst>
      <p:ext uri="{BB962C8B-B14F-4D97-AF65-F5344CB8AC3E}">
        <p14:creationId xmlns:p14="http://schemas.microsoft.com/office/powerpoint/2010/main" val="2260862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Comic Sans MS" panose="030F0702030302020204" pitchFamily="66" charset="0"/>
              </a:rPr>
              <a:t>Using Solubility Curves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07401" y="838200"/>
            <a:ext cx="4036600" cy="4876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 smtClean="0"/>
              <a:t>	</a:t>
            </a:r>
            <a:r>
              <a:rPr lang="en-US" altLang="en-US" sz="2200" dirty="0" smtClean="0">
                <a:latin typeface="Comic Sans MS" panose="030F0702030302020204" pitchFamily="66" charset="0"/>
              </a:rPr>
              <a:t>What is the solubility of NaNO</a:t>
            </a:r>
            <a:r>
              <a:rPr lang="en-US" altLang="en-US" sz="2200" baseline="-25000" dirty="0" smtClean="0">
                <a:latin typeface="Comic Sans MS" panose="030F0702030302020204" pitchFamily="66" charset="0"/>
              </a:rPr>
              <a:t>3</a:t>
            </a:r>
            <a:r>
              <a:rPr lang="en-US" altLang="en-US" sz="2200" dirty="0" smtClean="0">
                <a:latin typeface="Comic Sans MS" panose="030F0702030302020204" pitchFamily="66" charset="0"/>
              </a:rPr>
              <a:t> in 100 g of H</a:t>
            </a:r>
            <a:r>
              <a:rPr lang="en-US" altLang="en-US" sz="2200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200" dirty="0" smtClean="0">
                <a:latin typeface="Comic Sans MS" panose="030F0702030302020204" pitchFamily="66" charset="0"/>
              </a:rPr>
              <a:t>O at 0°C?</a:t>
            </a:r>
          </a:p>
          <a:p>
            <a:pPr eaLnBrk="1" hangingPunct="1">
              <a:buFontTx/>
              <a:buNone/>
            </a:pPr>
            <a:endParaRPr lang="en-US" altLang="en-US" sz="1600" dirty="0" smtClean="0"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</a:pPr>
            <a:r>
              <a:rPr lang="en-US" altLang="en-US" sz="2200" dirty="0" smtClean="0">
                <a:latin typeface="Comic Sans MS" panose="030F0702030302020204" pitchFamily="66" charset="0"/>
              </a:rPr>
              <a:t>   How many grams of KNO</a:t>
            </a:r>
            <a:r>
              <a:rPr lang="en-US" altLang="en-US" sz="2200" baseline="-25000" dirty="0" smtClean="0">
                <a:latin typeface="Comic Sans MS" panose="030F0702030302020204" pitchFamily="66" charset="0"/>
              </a:rPr>
              <a:t>3</a:t>
            </a:r>
            <a:r>
              <a:rPr lang="en-US" altLang="en-US" sz="2200" dirty="0" smtClean="0">
                <a:latin typeface="Comic Sans MS" panose="030F0702030302020204" pitchFamily="66" charset="0"/>
              </a:rPr>
              <a:t> will dissolve in 200g of H</a:t>
            </a:r>
            <a:r>
              <a:rPr lang="en-US" altLang="en-US" sz="2200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200" dirty="0" smtClean="0">
                <a:latin typeface="Comic Sans MS" panose="030F0702030302020204" pitchFamily="66" charset="0"/>
              </a:rPr>
              <a:t>O </a:t>
            </a:r>
            <a:r>
              <a:rPr lang="en-US" altLang="en-US" sz="2200" dirty="0">
                <a:latin typeface="Comic Sans MS" panose="030F0702030302020204" pitchFamily="66" charset="0"/>
              </a:rPr>
              <a:t>at </a:t>
            </a:r>
            <a:r>
              <a:rPr lang="en-US" altLang="en-US" sz="2200" dirty="0" smtClean="0">
                <a:latin typeface="Comic Sans MS" panose="030F0702030302020204" pitchFamily="66" charset="0"/>
              </a:rPr>
              <a:t>45°C?</a:t>
            </a:r>
          </a:p>
          <a:p>
            <a:pPr eaLnBrk="1" hangingPunct="1">
              <a:buFontTx/>
              <a:buNone/>
            </a:pPr>
            <a:endParaRPr lang="en-US" altLang="en-US" sz="2400" dirty="0" smtClean="0"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</a:pPr>
            <a:endParaRPr lang="en-US" altLang="en-US" sz="2800" dirty="0" smtClean="0">
              <a:latin typeface="Comic Sans MS" panose="030F0702030302020204" pitchFamily="66" charset="0"/>
            </a:endParaRPr>
          </a:p>
          <a:p>
            <a:pPr eaLnBrk="1" hangingPunct="1">
              <a:buNone/>
            </a:pPr>
            <a:r>
              <a:rPr lang="en-US" altLang="en-US" sz="2400" dirty="0" smtClean="0">
                <a:latin typeface="Comic Sans MS" panose="030F0702030302020204" pitchFamily="66" charset="0"/>
              </a:rPr>
              <a:t>   </a:t>
            </a:r>
          </a:p>
          <a:p>
            <a:pPr eaLnBrk="1" hangingPunct="1">
              <a:buNone/>
            </a:pPr>
            <a:r>
              <a:rPr lang="en-US" altLang="en-US" sz="2000" dirty="0" smtClean="0">
                <a:latin typeface="Comic Sans MS" panose="030F0702030302020204" pitchFamily="66" charset="0"/>
              </a:rPr>
              <a:t>How </a:t>
            </a:r>
            <a:r>
              <a:rPr lang="en-US" altLang="en-US" sz="2000" dirty="0">
                <a:latin typeface="Comic Sans MS" panose="030F0702030302020204" pitchFamily="66" charset="0"/>
              </a:rPr>
              <a:t>much water is needed 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to dissolve </a:t>
            </a:r>
            <a:r>
              <a:rPr lang="en-US" altLang="en-US" sz="2000" dirty="0">
                <a:latin typeface="Comic Sans MS" panose="030F0702030302020204" pitchFamily="66" charset="0"/>
              </a:rPr>
              <a:t>190g of NaNO</a:t>
            </a:r>
            <a:r>
              <a:rPr lang="en-US" altLang="en-US" sz="2000" baseline="-25000" dirty="0">
                <a:latin typeface="Comic Sans MS" panose="030F0702030302020204" pitchFamily="66" charset="0"/>
              </a:rPr>
              <a:t>3</a:t>
            </a:r>
            <a:r>
              <a:rPr lang="en-US" altLang="en-US" sz="2000" dirty="0">
                <a:latin typeface="Comic Sans MS" panose="030F0702030302020204" pitchFamily="66" charset="0"/>
              </a:rPr>
              <a:t> at 30°C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?</a:t>
            </a:r>
            <a:endParaRPr lang="en-US" altLang="en-US" sz="2000" dirty="0">
              <a:latin typeface="Comic Sans MS" panose="030F0702030302020204" pitchFamily="66" charset="0"/>
            </a:endParaRPr>
          </a:p>
        </p:txBody>
      </p:sp>
      <p:pic>
        <p:nvPicPr>
          <p:cNvPr id="41989" name="Picture 6" descr="13_1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0"/>
          <a:stretch>
            <a:fillRect/>
          </a:stretch>
        </p:blipFill>
        <p:spPr>
          <a:xfrm>
            <a:off x="76200" y="1600200"/>
            <a:ext cx="5031201" cy="4876800"/>
          </a:xfrm>
        </p:spPr>
      </p:pic>
      <p:sp>
        <p:nvSpPr>
          <p:cNvPr id="2" name="TextBox 1"/>
          <p:cNvSpPr txBox="1"/>
          <p:nvPr/>
        </p:nvSpPr>
        <p:spPr>
          <a:xfrm>
            <a:off x="6256026" y="1678704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73g </a:t>
            </a:r>
            <a:r>
              <a:rPr lang="en-US" altLang="en-US" sz="2400" dirty="0">
                <a:latin typeface="Comic Sans MS" panose="030F0702030302020204" pitchFamily="66" charset="0"/>
              </a:rPr>
              <a:t>NaNO</a:t>
            </a:r>
            <a:r>
              <a:rPr lang="en-US" altLang="en-US" sz="2400" baseline="-25000" dirty="0">
                <a:latin typeface="Comic Sans MS" panose="030F0702030302020204" pitchFamily="66" charset="0"/>
              </a:rPr>
              <a:t>3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631174" y="3379090"/>
            <a:ext cx="3055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75g              =    ?</a:t>
            </a:r>
          </a:p>
          <a:p>
            <a:r>
              <a:rPr lang="en-US" sz="2000" dirty="0" smtClean="0"/>
              <a:t>100g 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H</a:t>
            </a:r>
            <a:r>
              <a:rPr lang="en-US" altLang="en-US" sz="2000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O       </a:t>
            </a:r>
            <a:r>
              <a:rPr lang="en-US" altLang="en-US" sz="2000" dirty="0" smtClean="0"/>
              <a:t>2</a:t>
            </a:r>
            <a:r>
              <a:rPr lang="en-US" sz="2000" dirty="0" smtClean="0"/>
              <a:t>00g 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H</a:t>
            </a:r>
            <a:r>
              <a:rPr lang="en-US" altLang="en-US" sz="2000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O</a:t>
            </a:r>
            <a:endParaRPr lang="en-US" sz="20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5638800" y="3733800"/>
            <a:ext cx="2895600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493571" y="4086976"/>
            <a:ext cx="2193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= 150 g </a:t>
            </a:r>
            <a:r>
              <a:rPr lang="en-US" altLang="en-US" sz="2400" dirty="0">
                <a:latin typeface="Comic Sans MS" panose="030F0702030302020204" pitchFamily="66" charset="0"/>
              </a:rPr>
              <a:t>KNO</a:t>
            </a:r>
            <a:r>
              <a:rPr lang="en-US" altLang="en-US" sz="2400" baseline="-25000" dirty="0">
                <a:latin typeface="Comic Sans MS" panose="030F0702030302020204" pitchFamily="66" charset="0"/>
              </a:rPr>
              <a:t>3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396055" y="5630898"/>
            <a:ext cx="3055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95g             =    190g</a:t>
            </a:r>
          </a:p>
          <a:p>
            <a:r>
              <a:rPr lang="en-US" sz="2000" dirty="0" smtClean="0"/>
              <a:t>100g 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H</a:t>
            </a:r>
            <a:r>
              <a:rPr lang="en-US" altLang="en-US" sz="2000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O       </a:t>
            </a:r>
            <a:r>
              <a:rPr lang="en-US" altLang="en-US" sz="2000" dirty="0" smtClean="0"/>
              <a:t>? </a:t>
            </a:r>
            <a:r>
              <a:rPr lang="en-US" sz="2000" dirty="0" smtClean="0"/>
              <a:t>g 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H</a:t>
            </a:r>
            <a:r>
              <a:rPr lang="en-US" altLang="en-US" sz="2000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O</a:t>
            </a:r>
            <a:endParaRPr lang="en-US" sz="20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5334000" y="6001657"/>
            <a:ext cx="2895600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571" y="6323066"/>
            <a:ext cx="2430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=    200 g </a:t>
            </a:r>
            <a:r>
              <a:rPr lang="en-US" altLang="en-US" sz="2400" dirty="0" smtClean="0">
                <a:latin typeface="Comic Sans MS" panose="030F0702030302020204" pitchFamily="66" charset="0"/>
              </a:rPr>
              <a:t>H</a:t>
            </a:r>
            <a:r>
              <a:rPr lang="en-US" altLang="en-US" sz="2400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400" dirty="0" smtClean="0">
                <a:latin typeface="Comic Sans MS" panose="030F0702030302020204" pitchFamily="66" charset="0"/>
              </a:rPr>
              <a:t>O</a:t>
            </a:r>
            <a:r>
              <a:rPr lang="en-US" sz="2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99100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2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3813175"/>
          </a:xfrm>
        </p:spPr>
        <p:txBody>
          <a:bodyPr/>
          <a:lstStyle/>
          <a:p>
            <a:r>
              <a:rPr lang="en-US" altLang="en-US" sz="8800" dirty="0" smtClean="0">
                <a:latin typeface="Comic Sans MS" panose="030F0702030302020204" pitchFamily="66" charset="0"/>
              </a:rPr>
              <a:t>Molarity</a:t>
            </a:r>
            <a:br>
              <a:rPr lang="en-US" altLang="en-US" sz="8800" dirty="0" smtClean="0">
                <a:latin typeface="Comic Sans MS" panose="030F0702030302020204" pitchFamily="66" charset="0"/>
              </a:rPr>
            </a:br>
            <a:r>
              <a:rPr lang="en-US" altLang="en-US" sz="8800" dirty="0" smtClean="0">
                <a:latin typeface="Comic Sans MS" panose="030F0702030302020204" pitchFamily="66" charset="0"/>
              </a:rPr>
              <a:t>(M</a:t>
            </a:r>
            <a:r>
              <a:rPr lang="en-US" altLang="en-US" sz="8800" dirty="0">
                <a:latin typeface="Comic Sans MS" panose="030F0702030302020204" pitchFamily="66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508862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Molarity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Molarity</a:t>
            </a:r>
            <a:r>
              <a:rPr lang="en-US" dirty="0" smtClean="0">
                <a:latin typeface="Comic Sans MS" panose="030F0702030302020204" pitchFamily="66" charset="0"/>
              </a:rPr>
              <a:t> is the concentration of a solution expressed in moles of solute per Liter of solution.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Molarity is a conversion factor for calculations</a:t>
            </a:r>
          </a:p>
          <a:p>
            <a:endParaRPr lang="en-US" dirty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     </a:t>
            </a:r>
            <a:r>
              <a:rPr lang="en-US" sz="3200" dirty="0" smtClean="0">
                <a:latin typeface="Comic Sans MS" panose="030F0702030302020204" pitchFamily="66" charset="0"/>
              </a:rPr>
              <a:t>Molarity (M) =   </a:t>
            </a:r>
            <a:r>
              <a:rPr lang="en-US" sz="3200" u="sng" dirty="0" smtClean="0">
                <a:latin typeface="Comic Sans MS" panose="030F0702030302020204" pitchFamily="66" charset="0"/>
              </a:rPr>
              <a:t>moles of solute</a:t>
            </a:r>
            <a:endParaRPr lang="en-US" sz="3200" dirty="0" smtClean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Comic Sans MS" panose="030F0702030302020204" pitchFamily="66" charset="0"/>
              </a:rPr>
              <a:t>				      Liters of solution</a:t>
            </a:r>
            <a:endParaRPr lang="en-US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4935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54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Molarity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304800"/>
            <a:ext cx="8890000" cy="452596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     		M  =   </a:t>
            </a:r>
            <a:r>
              <a:rPr lang="en-US" u="sng" dirty="0" err="1" smtClean="0">
                <a:latin typeface="Comic Sans MS" panose="030F0702030302020204" pitchFamily="66" charset="0"/>
              </a:rPr>
              <a:t>mol</a:t>
            </a:r>
            <a:r>
              <a:rPr lang="en-US" u="sng" dirty="0" smtClean="0">
                <a:latin typeface="Comic Sans MS" panose="030F0702030302020204" pitchFamily="66" charset="0"/>
              </a:rPr>
              <a:t> (solute)</a:t>
            </a:r>
            <a:endParaRPr lang="en-US" dirty="0" smtClean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			   L  (solution)</a:t>
            </a:r>
          </a:p>
          <a:p>
            <a:pPr marL="457200" lvl="1" indent="0">
              <a:buNone/>
            </a:pPr>
            <a:endParaRPr lang="en-US" dirty="0" smtClean="0">
              <a:latin typeface="Comic Sans MS" panose="030F0702030302020204" pitchFamily="66" charset="0"/>
            </a:endParaRPr>
          </a:p>
          <a:p>
            <a:pPr lvl="0"/>
            <a:r>
              <a:rPr lang="en-US" sz="2800" dirty="0" smtClean="0">
                <a:latin typeface="Comic Sans MS" panose="030F0702030302020204" pitchFamily="66" charset="0"/>
              </a:rPr>
              <a:t>Example 1:  </a:t>
            </a:r>
            <a:r>
              <a:rPr lang="en-US" sz="2800" dirty="0">
                <a:latin typeface="Comic Sans MS" panose="030F0702030302020204" pitchFamily="66" charset="0"/>
              </a:rPr>
              <a:t>What is the molarity of a solution that has 2.3 moles of sodium chloride in 0.45 liters of solution?</a:t>
            </a:r>
            <a:endParaRPr lang="en-US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036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54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Molarity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304800"/>
            <a:ext cx="8890000" cy="452596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     		M  =   </a:t>
            </a:r>
            <a:r>
              <a:rPr lang="en-US" u="sng" dirty="0" err="1" smtClean="0">
                <a:latin typeface="Comic Sans MS" panose="030F0702030302020204" pitchFamily="66" charset="0"/>
              </a:rPr>
              <a:t>mol</a:t>
            </a:r>
            <a:r>
              <a:rPr lang="en-US" u="sng" dirty="0" smtClean="0">
                <a:latin typeface="Comic Sans MS" panose="030F0702030302020204" pitchFamily="66" charset="0"/>
              </a:rPr>
              <a:t> (solute)</a:t>
            </a:r>
            <a:endParaRPr lang="en-US" dirty="0" smtClean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			   L  (solution)</a:t>
            </a:r>
          </a:p>
          <a:p>
            <a:pPr marL="457200" lvl="1" indent="0">
              <a:buNone/>
            </a:pPr>
            <a:endParaRPr lang="en-US" dirty="0" smtClean="0">
              <a:latin typeface="Comic Sans MS" panose="030F0702030302020204" pitchFamily="66" charset="0"/>
            </a:endParaRPr>
          </a:p>
          <a:p>
            <a:pPr lvl="0"/>
            <a:r>
              <a:rPr lang="en-US" sz="2800" dirty="0" smtClean="0">
                <a:latin typeface="Comic Sans MS" panose="030F0702030302020204" pitchFamily="66" charset="0"/>
              </a:rPr>
              <a:t>Example 1:  </a:t>
            </a:r>
            <a:r>
              <a:rPr lang="en-US" sz="2800" dirty="0">
                <a:latin typeface="Comic Sans MS" panose="030F0702030302020204" pitchFamily="66" charset="0"/>
              </a:rPr>
              <a:t>What is the molarity of a solution that has 2.3 moles of sodium chloride in 0.45 liters of solution?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3962400"/>
            <a:ext cx="70104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latin typeface="Comic Sans MS" panose="030F0702030302020204" pitchFamily="66" charset="0"/>
              </a:rPr>
              <a:t>2.3 </a:t>
            </a:r>
            <a:r>
              <a:rPr lang="en-US" sz="2800" u="sng" dirty="0" smtClean="0">
                <a:latin typeface="Comic Sans MS" panose="030F0702030302020204" pitchFamily="66" charset="0"/>
              </a:rPr>
              <a:t>moles </a:t>
            </a:r>
            <a:r>
              <a:rPr lang="en-US" sz="2800" u="sng" dirty="0" err="1" smtClean="0">
                <a:latin typeface="Comic Sans MS" panose="030F0702030302020204" pitchFamily="66" charset="0"/>
              </a:rPr>
              <a:t>NaCl</a:t>
            </a:r>
            <a:r>
              <a:rPr lang="en-US" sz="2800" dirty="0" smtClean="0">
                <a:latin typeface="Comic Sans MS" panose="030F0702030302020204" pitchFamily="66" charset="0"/>
              </a:rPr>
              <a:t>   = 5.1M  </a:t>
            </a:r>
            <a:r>
              <a:rPr lang="en-US" sz="2800" dirty="0" err="1" smtClean="0">
                <a:latin typeface="Comic Sans MS" panose="030F0702030302020204" pitchFamily="66" charset="0"/>
              </a:rPr>
              <a:t>NaCl</a:t>
            </a:r>
            <a:r>
              <a:rPr lang="en-US" sz="2800" dirty="0" smtClean="0">
                <a:latin typeface="Comic Sans MS" panose="030F0702030302020204" pitchFamily="66" charset="0"/>
              </a:rPr>
              <a:t> </a:t>
            </a:r>
            <a:endParaRPr lang="en-US" sz="2800" u="sng" dirty="0" smtClean="0">
              <a:latin typeface="Comic Sans MS" panose="030F0702030302020204" pitchFamily="66" charset="0"/>
            </a:endParaRPr>
          </a:p>
          <a:p>
            <a:r>
              <a:rPr lang="en-US" sz="2800" dirty="0" smtClean="0">
                <a:latin typeface="Comic Sans MS" panose="030F0702030302020204" pitchFamily="66" charset="0"/>
              </a:rPr>
              <a:t>0.45 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933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54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Molarity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304800"/>
            <a:ext cx="8890000" cy="452596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     		M  =   </a:t>
            </a:r>
            <a:r>
              <a:rPr lang="en-US" u="sng" dirty="0" err="1" smtClean="0">
                <a:latin typeface="Comic Sans MS" panose="030F0702030302020204" pitchFamily="66" charset="0"/>
              </a:rPr>
              <a:t>mol</a:t>
            </a:r>
            <a:r>
              <a:rPr lang="en-US" u="sng" dirty="0" smtClean="0">
                <a:latin typeface="Comic Sans MS" panose="030F0702030302020204" pitchFamily="66" charset="0"/>
              </a:rPr>
              <a:t> (solute)</a:t>
            </a:r>
            <a:endParaRPr lang="en-US" dirty="0" smtClean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			   L  (solution)</a:t>
            </a:r>
          </a:p>
          <a:p>
            <a:pPr marL="457200" lvl="1" indent="0">
              <a:buNone/>
            </a:pPr>
            <a:endParaRPr lang="en-US" dirty="0" smtClean="0">
              <a:latin typeface="Comic Sans MS" panose="030F0702030302020204" pitchFamily="66" charset="0"/>
            </a:endParaRPr>
          </a:p>
          <a:p>
            <a:pPr lvl="0"/>
            <a:r>
              <a:rPr lang="en-US" sz="2800" dirty="0" smtClean="0">
                <a:latin typeface="Comic Sans MS" panose="030F0702030302020204" pitchFamily="66" charset="0"/>
              </a:rPr>
              <a:t>Example 2:  </a:t>
            </a:r>
            <a:r>
              <a:rPr lang="en-US" sz="2800" dirty="0">
                <a:latin typeface="Comic Sans MS" panose="030F0702030302020204" pitchFamily="66" charset="0"/>
              </a:rPr>
              <a:t>How many moles of </a:t>
            </a:r>
            <a:r>
              <a:rPr lang="en-US" sz="2800" dirty="0" smtClean="0">
                <a:latin typeface="Comic Sans MS" panose="030F0702030302020204" pitchFamily="66" charset="0"/>
              </a:rPr>
              <a:t>Na</a:t>
            </a:r>
            <a:r>
              <a:rPr lang="en-US" sz="2800" baseline="-25000" dirty="0" smtClean="0">
                <a:latin typeface="Comic Sans MS" panose="030F0702030302020204" pitchFamily="66" charset="0"/>
              </a:rPr>
              <a:t>2</a:t>
            </a:r>
            <a:r>
              <a:rPr lang="en-US" sz="2800" dirty="0" smtClean="0">
                <a:latin typeface="Comic Sans MS" panose="030F0702030302020204" pitchFamily="66" charset="0"/>
              </a:rPr>
              <a:t>CO</a:t>
            </a:r>
            <a:r>
              <a:rPr lang="en-US" sz="2800" baseline="-25000" dirty="0" smtClean="0">
                <a:latin typeface="Comic Sans MS" panose="030F0702030302020204" pitchFamily="66" charset="0"/>
              </a:rPr>
              <a:t>3</a:t>
            </a:r>
            <a:r>
              <a:rPr lang="en-US" sz="2800" dirty="0" smtClean="0">
                <a:latin typeface="Comic Sans MS" panose="030F0702030302020204" pitchFamily="66" charset="0"/>
              </a:rPr>
              <a:t> are </a:t>
            </a:r>
            <a:r>
              <a:rPr lang="en-US" sz="2800" dirty="0">
                <a:latin typeface="Comic Sans MS" panose="030F0702030302020204" pitchFamily="66" charset="0"/>
              </a:rPr>
              <a:t>there in </a:t>
            </a:r>
            <a:r>
              <a:rPr lang="en-US" sz="2800" dirty="0" smtClean="0">
                <a:latin typeface="Comic Sans MS" panose="030F0702030302020204" pitchFamily="66" charset="0"/>
              </a:rPr>
              <a:t>10.0 </a:t>
            </a:r>
            <a:r>
              <a:rPr lang="en-US" sz="2800" dirty="0">
                <a:latin typeface="Comic Sans MS" panose="030F0702030302020204" pitchFamily="66" charset="0"/>
              </a:rPr>
              <a:t>L of 2.0 M solution?</a:t>
            </a:r>
            <a:endParaRPr lang="en-US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3124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54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Molarity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304800"/>
            <a:ext cx="8890000" cy="452596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     		M  =   </a:t>
            </a:r>
            <a:r>
              <a:rPr lang="en-US" u="sng" dirty="0" err="1" smtClean="0">
                <a:latin typeface="Comic Sans MS" panose="030F0702030302020204" pitchFamily="66" charset="0"/>
              </a:rPr>
              <a:t>mol</a:t>
            </a:r>
            <a:r>
              <a:rPr lang="en-US" u="sng" dirty="0" smtClean="0">
                <a:latin typeface="Comic Sans MS" panose="030F0702030302020204" pitchFamily="66" charset="0"/>
              </a:rPr>
              <a:t> (solute)</a:t>
            </a:r>
            <a:endParaRPr lang="en-US" dirty="0" smtClean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			   L  (solution)</a:t>
            </a:r>
          </a:p>
          <a:p>
            <a:pPr marL="457200" lvl="1" indent="0">
              <a:buNone/>
            </a:pPr>
            <a:endParaRPr lang="en-US" dirty="0" smtClean="0">
              <a:latin typeface="Comic Sans MS" panose="030F0702030302020204" pitchFamily="66" charset="0"/>
            </a:endParaRPr>
          </a:p>
          <a:p>
            <a:pPr lvl="0"/>
            <a:r>
              <a:rPr lang="en-US" sz="2800" dirty="0" smtClean="0">
                <a:latin typeface="Comic Sans MS" panose="030F0702030302020204" pitchFamily="66" charset="0"/>
              </a:rPr>
              <a:t>Example 2:  </a:t>
            </a:r>
            <a:r>
              <a:rPr lang="en-US" sz="2800" dirty="0">
                <a:latin typeface="Comic Sans MS" panose="030F0702030302020204" pitchFamily="66" charset="0"/>
              </a:rPr>
              <a:t>How many moles of </a:t>
            </a:r>
            <a:r>
              <a:rPr lang="en-US" sz="2800" dirty="0" smtClean="0">
                <a:latin typeface="Comic Sans MS" panose="030F0702030302020204" pitchFamily="66" charset="0"/>
              </a:rPr>
              <a:t>Na</a:t>
            </a:r>
            <a:r>
              <a:rPr lang="en-US" sz="2800" baseline="-25000" dirty="0" smtClean="0">
                <a:latin typeface="Comic Sans MS" panose="030F0702030302020204" pitchFamily="66" charset="0"/>
              </a:rPr>
              <a:t>2</a:t>
            </a:r>
            <a:r>
              <a:rPr lang="en-US" sz="2800" dirty="0" smtClean="0">
                <a:latin typeface="Comic Sans MS" panose="030F0702030302020204" pitchFamily="66" charset="0"/>
              </a:rPr>
              <a:t>CO</a:t>
            </a:r>
            <a:r>
              <a:rPr lang="en-US" sz="2800" baseline="-25000" dirty="0" smtClean="0">
                <a:latin typeface="Comic Sans MS" panose="030F0702030302020204" pitchFamily="66" charset="0"/>
              </a:rPr>
              <a:t>3</a:t>
            </a:r>
            <a:r>
              <a:rPr lang="en-US" sz="2800" dirty="0" smtClean="0">
                <a:latin typeface="Comic Sans MS" panose="030F0702030302020204" pitchFamily="66" charset="0"/>
              </a:rPr>
              <a:t> are </a:t>
            </a:r>
            <a:r>
              <a:rPr lang="en-US" sz="2800" dirty="0">
                <a:latin typeface="Comic Sans MS" panose="030F0702030302020204" pitchFamily="66" charset="0"/>
              </a:rPr>
              <a:t>there in 10.0 L of 2.0 M solution?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962400"/>
            <a:ext cx="42672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latin typeface="Comic Sans MS" panose="030F0702030302020204" pitchFamily="66" charset="0"/>
              </a:rPr>
              <a:t>10.0 L </a:t>
            </a:r>
            <a:r>
              <a:rPr lang="en-US" sz="2800" u="sng" dirty="0" smtClean="0">
                <a:latin typeface="Comic Sans MS" panose="030F0702030302020204" pitchFamily="66" charset="0"/>
              </a:rPr>
              <a:t> 2.0 </a:t>
            </a:r>
            <a:r>
              <a:rPr lang="en-US" sz="2800" u="sng" dirty="0" err="1" smtClean="0">
                <a:latin typeface="Comic Sans MS" panose="030F0702030302020204" pitchFamily="66" charset="0"/>
              </a:rPr>
              <a:t>mol</a:t>
            </a:r>
            <a:r>
              <a:rPr lang="en-US" sz="2800" u="sng" dirty="0" smtClean="0">
                <a:latin typeface="Comic Sans MS" panose="030F0702030302020204" pitchFamily="66" charset="0"/>
              </a:rPr>
              <a:t> </a:t>
            </a:r>
            <a:r>
              <a:rPr lang="en-US" sz="2800" u="sng" dirty="0">
                <a:latin typeface="Comic Sans MS" panose="030F0702030302020204" pitchFamily="66" charset="0"/>
              </a:rPr>
              <a:t>Na</a:t>
            </a:r>
            <a:r>
              <a:rPr lang="en-US" sz="2800" u="sng" baseline="-25000" dirty="0">
                <a:latin typeface="Comic Sans MS" panose="030F0702030302020204" pitchFamily="66" charset="0"/>
              </a:rPr>
              <a:t>2</a:t>
            </a:r>
            <a:r>
              <a:rPr lang="en-US" sz="2800" u="sng" dirty="0">
                <a:latin typeface="Comic Sans MS" panose="030F0702030302020204" pitchFamily="66" charset="0"/>
              </a:rPr>
              <a:t>CO</a:t>
            </a:r>
            <a:r>
              <a:rPr lang="en-US" sz="2800" u="sng" baseline="-25000" dirty="0">
                <a:latin typeface="Comic Sans MS" panose="030F0702030302020204" pitchFamily="66" charset="0"/>
              </a:rPr>
              <a:t>3</a:t>
            </a:r>
            <a:r>
              <a:rPr lang="en-US" sz="2800" u="sng" dirty="0">
                <a:latin typeface="Comic Sans MS" panose="030F0702030302020204" pitchFamily="66" charset="0"/>
              </a:rPr>
              <a:t> </a:t>
            </a:r>
            <a:r>
              <a:rPr lang="en-US" sz="2800" u="sng" dirty="0" smtClean="0">
                <a:latin typeface="Comic Sans MS" panose="030F0702030302020204" pitchFamily="66" charset="0"/>
              </a:rPr>
              <a:t> </a:t>
            </a:r>
          </a:p>
          <a:p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smtClean="0">
                <a:latin typeface="Comic Sans MS" panose="030F0702030302020204" pitchFamily="66" charset="0"/>
              </a:rPr>
              <a:t>   1       1 L     </a:t>
            </a:r>
            <a:endParaRPr lang="en-US" sz="2800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83314" y="3996471"/>
            <a:ext cx="371565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omic Sans MS" panose="030F0702030302020204" pitchFamily="66" charset="0"/>
              </a:rPr>
              <a:t>=  20.0 moles </a:t>
            </a:r>
            <a:r>
              <a:rPr lang="en-US" sz="2800" dirty="0">
                <a:latin typeface="Comic Sans MS" panose="030F0702030302020204" pitchFamily="66" charset="0"/>
              </a:rPr>
              <a:t>Na</a:t>
            </a:r>
            <a:r>
              <a:rPr lang="en-US" sz="2800" baseline="-25000" dirty="0">
                <a:latin typeface="Comic Sans MS" panose="030F0702030302020204" pitchFamily="66" charset="0"/>
              </a:rPr>
              <a:t>2</a:t>
            </a:r>
            <a:r>
              <a:rPr lang="en-US" sz="2800" dirty="0">
                <a:latin typeface="Comic Sans MS" panose="030F0702030302020204" pitchFamily="66" charset="0"/>
              </a:rPr>
              <a:t>CO</a:t>
            </a:r>
            <a:r>
              <a:rPr lang="en-US" sz="2800" baseline="-25000" dirty="0">
                <a:latin typeface="Comic Sans MS" panose="030F0702030302020204" pitchFamily="66" charset="0"/>
              </a:rPr>
              <a:t>3</a:t>
            </a:r>
            <a:r>
              <a:rPr lang="en-US" sz="2800" dirty="0" smtClean="0">
                <a:latin typeface="Comic Sans MS" panose="030F0702030302020204" pitchFamily="66" charset="0"/>
              </a:rPr>
              <a:t> </a:t>
            </a:r>
            <a:endParaRPr lang="en-US" sz="2800" u="sng" dirty="0" smtClean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00" y="3962400"/>
            <a:ext cx="0" cy="8683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4549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54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Molarity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304800"/>
            <a:ext cx="8890000" cy="452596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     		M  =   </a:t>
            </a:r>
            <a:r>
              <a:rPr lang="en-US" u="sng" dirty="0" err="1" smtClean="0">
                <a:latin typeface="Comic Sans MS" panose="030F0702030302020204" pitchFamily="66" charset="0"/>
              </a:rPr>
              <a:t>mol</a:t>
            </a:r>
            <a:r>
              <a:rPr lang="en-US" u="sng" dirty="0" smtClean="0">
                <a:latin typeface="Comic Sans MS" panose="030F0702030302020204" pitchFamily="66" charset="0"/>
              </a:rPr>
              <a:t> (solute)</a:t>
            </a:r>
            <a:endParaRPr lang="en-US" dirty="0" smtClean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			   L  (solution)</a:t>
            </a:r>
          </a:p>
          <a:p>
            <a:pPr marL="457200" lvl="1" indent="0">
              <a:buNone/>
            </a:pPr>
            <a:endParaRPr lang="en-US" dirty="0" smtClean="0">
              <a:latin typeface="Comic Sans MS" panose="030F0702030302020204" pitchFamily="66" charset="0"/>
            </a:endParaRPr>
          </a:p>
          <a:p>
            <a:pPr lvl="0"/>
            <a:r>
              <a:rPr lang="en-US" sz="2800" dirty="0" smtClean="0">
                <a:latin typeface="Comic Sans MS" panose="030F0702030302020204" pitchFamily="66" charset="0"/>
              </a:rPr>
              <a:t>Example 3:  </a:t>
            </a:r>
            <a:r>
              <a:rPr lang="en-US" sz="2800" dirty="0">
                <a:latin typeface="Comic Sans MS" panose="030F0702030302020204" pitchFamily="66" charset="0"/>
              </a:rPr>
              <a:t>How many </a:t>
            </a:r>
            <a:r>
              <a:rPr lang="en-US" sz="2800" dirty="0" smtClean="0">
                <a:latin typeface="Comic Sans MS" panose="030F0702030302020204" pitchFamily="66" charset="0"/>
              </a:rPr>
              <a:t>moles of KNO</a:t>
            </a:r>
            <a:r>
              <a:rPr lang="en-US" sz="2800" baseline="-25000" dirty="0" smtClean="0">
                <a:latin typeface="Comic Sans MS" panose="030F0702030302020204" pitchFamily="66" charset="0"/>
              </a:rPr>
              <a:t>3</a:t>
            </a:r>
            <a:r>
              <a:rPr lang="en-US" sz="2800" dirty="0" smtClean="0">
                <a:latin typeface="Comic Sans MS" panose="030F0702030302020204" pitchFamily="66" charset="0"/>
              </a:rPr>
              <a:t> are needed to make 450. </a:t>
            </a:r>
            <a:r>
              <a:rPr lang="en-US" sz="28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mL</a:t>
            </a:r>
            <a:r>
              <a:rPr lang="en-US" sz="2800" dirty="0" smtClean="0"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</a:rPr>
              <a:t>of </a:t>
            </a:r>
            <a:r>
              <a:rPr lang="en-US" sz="2800" dirty="0" smtClean="0">
                <a:latin typeface="Comic Sans MS" panose="030F0702030302020204" pitchFamily="66" charset="0"/>
              </a:rPr>
              <a:t>1.5 </a:t>
            </a:r>
            <a:r>
              <a:rPr lang="en-US" sz="28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molar</a:t>
            </a:r>
            <a:r>
              <a:rPr lang="en-US" sz="2800" dirty="0" smtClean="0"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</a:rPr>
              <a:t>solution?</a:t>
            </a:r>
            <a:endParaRPr lang="en-US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2649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54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Molarity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304800"/>
            <a:ext cx="8890000" cy="452596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     		M  =   </a:t>
            </a:r>
            <a:r>
              <a:rPr lang="en-US" u="sng" dirty="0" err="1" smtClean="0">
                <a:latin typeface="Comic Sans MS" panose="030F0702030302020204" pitchFamily="66" charset="0"/>
              </a:rPr>
              <a:t>mol</a:t>
            </a:r>
            <a:r>
              <a:rPr lang="en-US" u="sng" dirty="0" smtClean="0">
                <a:latin typeface="Comic Sans MS" panose="030F0702030302020204" pitchFamily="66" charset="0"/>
              </a:rPr>
              <a:t> (solute)</a:t>
            </a:r>
            <a:endParaRPr lang="en-US" dirty="0" smtClean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			   L  (solution)</a:t>
            </a:r>
          </a:p>
          <a:p>
            <a:pPr marL="457200" lvl="1" indent="0">
              <a:buNone/>
            </a:pPr>
            <a:endParaRPr lang="en-US" dirty="0" smtClean="0">
              <a:latin typeface="Comic Sans MS" panose="030F0702030302020204" pitchFamily="66" charset="0"/>
            </a:endParaRPr>
          </a:p>
          <a:p>
            <a:pPr lvl="0"/>
            <a:r>
              <a:rPr lang="en-US" sz="2800" dirty="0" smtClean="0">
                <a:latin typeface="Comic Sans MS" panose="030F0702030302020204" pitchFamily="66" charset="0"/>
              </a:rPr>
              <a:t>Example 3:  </a:t>
            </a:r>
            <a:r>
              <a:rPr lang="en-US" sz="2800" dirty="0">
                <a:latin typeface="Comic Sans MS" panose="030F0702030302020204" pitchFamily="66" charset="0"/>
              </a:rPr>
              <a:t>How many </a:t>
            </a:r>
            <a:r>
              <a:rPr lang="en-US" sz="2800" dirty="0" smtClean="0">
                <a:latin typeface="Comic Sans MS" panose="030F0702030302020204" pitchFamily="66" charset="0"/>
              </a:rPr>
              <a:t>moles of KNO</a:t>
            </a:r>
            <a:r>
              <a:rPr lang="en-US" sz="2800" baseline="-25000" dirty="0" smtClean="0">
                <a:latin typeface="Comic Sans MS" panose="030F0702030302020204" pitchFamily="66" charset="0"/>
              </a:rPr>
              <a:t>3</a:t>
            </a:r>
            <a:r>
              <a:rPr lang="en-US" sz="2800" dirty="0" smtClean="0">
                <a:latin typeface="Comic Sans MS" panose="030F0702030302020204" pitchFamily="66" charset="0"/>
              </a:rPr>
              <a:t> are needed to make 450. </a:t>
            </a:r>
            <a:r>
              <a:rPr lang="en-US" sz="28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mL</a:t>
            </a:r>
            <a:r>
              <a:rPr lang="en-US" sz="2800" dirty="0" smtClean="0"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</a:rPr>
              <a:t>of </a:t>
            </a:r>
            <a:r>
              <a:rPr lang="en-US" sz="2800" dirty="0" smtClean="0">
                <a:latin typeface="Comic Sans MS" panose="030F0702030302020204" pitchFamily="66" charset="0"/>
              </a:rPr>
              <a:t>1.5 </a:t>
            </a:r>
            <a:r>
              <a:rPr lang="en-US" sz="28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molar</a:t>
            </a:r>
            <a:r>
              <a:rPr lang="en-US" sz="2800" dirty="0" smtClean="0"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</a:rPr>
              <a:t>solution?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3911714"/>
            <a:ext cx="58674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latin typeface="Comic Sans MS" panose="030F0702030302020204" pitchFamily="66" charset="0"/>
              </a:rPr>
              <a:t>450. </a:t>
            </a:r>
            <a:r>
              <a:rPr lang="en-US" sz="2800" u="sng" dirty="0" smtClean="0">
                <a:latin typeface="Comic Sans MS" panose="030F0702030302020204" pitchFamily="66" charset="0"/>
              </a:rPr>
              <a:t>mL 	1L	      1.5 </a:t>
            </a:r>
            <a:r>
              <a:rPr lang="en-US" sz="2800" u="sng" dirty="0" err="1" smtClean="0">
                <a:latin typeface="Comic Sans MS" panose="030F0702030302020204" pitchFamily="66" charset="0"/>
              </a:rPr>
              <a:t>mol</a:t>
            </a:r>
            <a:r>
              <a:rPr lang="en-US" sz="2800" u="sng" dirty="0" smtClean="0">
                <a:latin typeface="Comic Sans MS" panose="030F0702030302020204" pitchFamily="66" charset="0"/>
              </a:rPr>
              <a:t> KNO</a:t>
            </a:r>
            <a:r>
              <a:rPr lang="en-US" sz="2800" u="sng" baseline="-25000" dirty="0" smtClean="0">
                <a:latin typeface="Comic Sans MS" panose="030F0702030302020204" pitchFamily="66" charset="0"/>
              </a:rPr>
              <a:t>3</a:t>
            </a:r>
            <a:endParaRPr lang="en-US" sz="2800" u="sng" dirty="0" smtClean="0">
              <a:latin typeface="Comic Sans MS" panose="030F0702030302020204" pitchFamily="66" charset="0"/>
            </a:endParaRPr>
          </a:p>
          <a:p>
            <a:r>
              <a:rPr lang="en-US" sz="2800" dirty="0" smtClean="0">
                <a:latin typeface="Comic Sans MS" panose="030F0702030302020204" pitchFamily="66" charset="0"/>
              </a:rPr>
              <a:t>   1		1000mL      1L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75200" y="5193734"/>
            <a:ext cx="355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omic Sans MS" panose="030F0702030302020204" pitchFamily="66" charset="0"/>
              </a:rPr>
              <a:t>=  .675 moles KNO</a:t>
            </a:r>
            <a:r>
              <a:rPr lang="en-US" sz="2800" baseline="-25000" dirty="0" smtClean="0">
                <a:latin typeface="Comic Sans MS" panose="030F0702030302020204" pitchFamily="66" charset="0"/>
              </a:rPr>
              <a:t>3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362200" y="3911714"/>
            <a:ext cx="0" cy="8309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38600" y="3886200"/>
            <a:ext cx="0" cy="8309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6494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54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Molarity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304800"/>
            <a:ext cx="8890000" cy="452596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     		M  =   </a:t>
            </a:r>
            <a:r>
              <a:rPr lang="en-US" u="sng" dirty="0" err="1" smtClean="0">
                <a:latin typeface="Comic Sans MS" panose="030F0702030302020204" pitchFamily="66" charset="0"/>
              </a:rPr>
              <a:t>mol</a:t>
            </a:r>
            <a:r>
              <a:rPr lang="en-US" u="sng" dirty="0" smtClean="0">
                <a:latin typeface="Comic Sans MS" panose="030F0702030302020204" pitchFamily="66" charset="0"/>
              </a:rPr>
              <a:t> (solute)</a:t>
            </a:r>
            <a:endParaRPr lang="en-US" dirty="0" smtClean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			   L  (solution)</a:t>
            </a:r>
          </a:p>
          <a:p>
            <a:pPr marL="457200" lvl="1" indent="0">
              <a:buNone/>
            </a:pPr>
            <a:endParaRPr lang="en-US" dirty="0" smtClean="0">
              <a:latin typeface="Comic Sans MS" panose="030F0702030302020204" pitchFamily="66" charset="0"/>
            </a:endParaRPr>
          </a:p>
          <a:p>
            <a:pPr lvl="0"/>
            <a:r>
              <a:rPr lang="en-US" sz="2800" dirty="0" smtClean="0">
                <a:latin typeface="Comic Sans MS" panose="030F0702030302020204" pitchFamily="66" charset="0"/>
              </a:rPr>
              <a:t>Example 4:  </a:t>
            </a:r>
            <a:r>
              <a:rPr lang="en-US" sz="2800" dirty="0">
                <a:latin typeface="Comic Sans MS" panose="030F0702030302020204" pitchFamily="66" charset="0"/>
              </a:rPr>
              <a:t>How many </a:t>
            </a:r>
            <a:r>
              <a:rPr lang="en-US" sz="28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grams</a:t>
            </a:r>
            <a:r>
              <a:rPr lang="en-US" sz="2800" dirty="0" smtClean="0"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</a:rPr>
              <a:t>of </a:t>
            </a:r>
            <a:r>
              <a:rPr lang="en-US" sz="2800" dirty="0" err="1" smtClean="0">
                <a:latin typeface="Comic Sans MS" panose="030F0702030302020204" pitchFamily="66" charset="0"/>
              </a:rPr>
              <a:t>NaCl</a:t>
            </a:r>
            <a:r>
              <a:rPr lang="en-US" sz="2800" dirty="0" smtClean="0">
                <a:latin typeface="Comic Sans MS" panose="030F0702030302020204" pitchFamily="66" charset="0"/>
              </a:rPr>
              <a:t> are needed to make 3.0 </a:t>
            </a:r>
            <a:r>
              <a:rPr lang="en-US" sz="2800" dirty="0">
                <a:latin typeface="Comic Sans MS" panose="030F0702030302020204" pitchFamily="66" charset="0"/>
              </a:rPr>
              <a:t>L of </a:t>
            </a:r>
            <a:r>
              <a:rPr lang="en-US" sz="2800" dirty="0" smtClean="0">
                <a:latin typeface="Comic Sans MS" panose="030F0702030302020204" pitchFamily="66" charset="0"/>
              </a:rPr>
              <a:t>1.5 </a:t>
            </a:r>
            <a:r>
              <a:rPr lang="en-US" sz="2800" dirty="0">
                <a:latin typeface="Comic Sans MS" panose="030F0702030302020204" pitchFamily="66" charset="0"/>
              </a:rPr>
              <a:t>M solution?</a:t>
            </a:r>
            <a:endParaRPr lang="en-US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9415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54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Molarity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304800"/>
            <a:ext cx="8890000" cy="452596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     		M  =   </a:t>
            </a:r>
            <a:r>
              <a:rPr lang="en-US" u="sng" dirty="0" err="1" smtClean="0">
                <a:latin typeface="Comic Sans MS" panose="030F0702030302020204" pitchFamily="66" charset="0"/>
              </a:rPr>
              <a:t>mol</a:t>
            </a:r>
            <a:r>
              <a:rPr lang="en-US" u="sng" dirty="0" smtClean="0">
                <a:latin typeface="Comic Sans MS" panose="030F0702030302020204" pitchFamily="66" charset="0"/>
              </a:rPr>
              <a:t> (solute)</a:t>
            </a:r>
            <a:endParaRPr lang="en-US" dirty="0" smtClean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			   L  (solution)</a:t>
            </a:r>
          </a:p>
          <a:p>
            <a:pPr marL="457200" lvl="1" indent="0">
              <a:buNone/>
            </a:pPr>
            <a:endParaRPr lang="en-US" dirty="0" smtClean="0">
              <a:latin typeface="Comic Sans MS" panose="030F0702030302020204" pitchFamily="66" charset="0"/>
            </a:endParaRPr>
          </a:p>
          <a:p>
            <a:pPr lvl="0"/>
            <a:r>
              <a:rPr lang="en-US" sz="2800" dirty="0" smtClean="0">
                <a:latin typeface="Comic Sans MS" panose="030F0702030302020204" pitchFamily="66" charset="0"/>
              </a:rPr>
              <a:t>Example 4:  </a:t>
            </a:r>
            <a:r>
              <a:rPr lang="en-US" sz="2800" dirty="0">
                <a:latin typeface="Comic Sans MS" panose="030F0702030302020204" pitchFamily="66" charset="0"/>
              </a:rPr>
              <a:t>How many </a:t>
            </a:r>
            <a:r>
              <a:rPr lang="en-US" sz="28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grams</a:t>
            </a:r>
            <a:r>
              <a:rPr lang="en-US" sz="2800" dirty="0" smtClean="0"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</a:rPr>
              <a:t>of </a:t>
            </a:r>
            <a:r>
              <a:rPr lang="en-US" sz="2800" dirty="0" err="1" smtClean="0">
                <a:latin typeface="Comic Sans MS" panose="030F0702030302020204" pitchFamily="66" charset="0"/>
              </a:rPr>
              <a:t>NaCl</a:t>
            </a:r>
            <a:r>
              <a:rPr lang="en-US" sz="2800" dirty="0" smtClean="0">
                <a:latin typeface="Comic Sans MS" panose="030F0702030302020204" pitchFamily="66" charset="0"/>
              </a:rPr>
              <a:t> are needed to make 3.0 </a:t>
            </a:r>
            <a:r>
              <a:rPr lang="en-US" sz="2800" dirty="0">
                <a:latin typeface="Comic Sans MS" panose="030F0702030302020204" pitchFamily="66" charset="0"/>
              </a:rPr>
              <a:t>L of </a:t>
            </a:r>
            <a:r>
              <a:rPr lang="en-US" sz="2800" dirty="0" smtClean="0">
                <a:latin typeface="Comic Sans MS" panose="030F0702030302020204" pitchFamily="66" charset="0"/>
              </a:rPr>
              <a:t>1.5 </a:t>
            </a:r>
            <a:r>
              <a:rPr lang="en-US" sz="2800" dirty="0">
                <a:latin typeface="Comic Sans MS" panose="030F0702030302020204" pitchFamily="66" charset="0"/>
              </a:rPr>
              <a:t>M solution?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3810000"/>
            <a:ext cx="655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omic Sans MS" panose="030F0702030302020204" pitchFamily="66" charset="0"/>
              </a:rPr>
              <a:t>3.0 </a:t>
            </a:r>
            <a:r>
              <a:rPr lang="en-US" sz="2800" dirty="0">
                <a:latin typeface="Comic Sans MS" panose="030F0702030302020204" pitchFamily="66" charset="0"/>
              </a:rPr>
              <a:t>L </a:t>
            </a:r>
            <a:r>
              <a:rPr lang="en-US" sz="2800" dirty="0" smtClean="0">
                <a:latin typeface="Comic Sans MS" panose="030F0702030302020204" pitchFamily="66" charset="0"/>
              </a:rPr>
              <a:t>   1.5 </a:t>
            </a:r>
            <a:r>
              <a:rPr lang="en-US" sz="2800" dirty="0" err="1" smtClean="0">
                <a:latin typeface="Comic Sans MS" panose="030F0702030302020204" pitchFamily="66" charset="0"/>
              </a:rPr>
              <a:t>mol</a:t>
            </a:r>
            <a:r>
              <a:rPr lang="en-US" sz="2800" dirty="0" smtClean="0">
                <a:latin typeface="Comic Sans MS" panose="030F0702030302020204" pitchFamily="66" charset="0"/>
              </a:rPr>
              <a:t> </a:t>
            </a:r>
            <a:r>
              <a:rPr lang="en-US" sz="2800" dirty="0" err="1" smtClean="0">
                <a:latin typeface="Comic Sans MS" panose="030F0702030302020204" pitchFamily="66" charset="0"/>
              </a:rPr>
              <a:t>NaCl</a:t>
            </a:r>
            <a:r>
              <a:rPr lang="en-US" sz="2800" dirty="0" smtClean="0">
                <a:latin typeface="Comic Sans MS" panose="030F0702030302020204" pitchFamily="66" charset="0"/>
              </a:rPr>
              <a:t>     58.44 g </a:t>
            </a:r>
            <a:r>
              <a:rPr lang="en-US" sz="2800" dirty="0" err="1">
                <a:latin typeface="Comic Sans MS" panose="030F0702030302020204" pitchFamily="66" charset="0"/>
              </a:rPr>
              <a:t>NaCl</a:t>
            </a:r>
            <a:endParaRPr lang="en-US" sz="2800" dirty="0"/>
          </a:p>
          <a:p>
            <a:r>
              <a:rPr lang="en-US" sz="2800" dirty="0" smtClean="0">
                <a:latin typeface="Comic Sans MS" panose="030F0702030302020204" pitchFamily="66" charset="0"/>
              </a:rPr>
              <a:t>    1          1	 L		   1 </a:t>
            </a:r>
            <a:r>
              <a:rPr lang="en-US" sz="2800" dirty="0" err="1" smtClean="0">
                <a:latin typeface="Comic Sans MS" panose="030F0702030302020204" pitchFamily="66" charset="0"/>
              </a:rPr>
              <a:t>mol</a:t>
            </a:r>
            <a:r>
              <a:rPr lang="en-US" sz="2800" dirty="0" smtClean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NaCl</a:t>
            </a:r>
            <a:endParaRPr lang="en-US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533400" y="3773507"/>
            <a:ext cx="6553200" cy="1008847"/>
            <a:chOff x="533400" y="3773507"/>
            <a:chExt cx="6553200" cy="1008847"/>
          </a:xfrm>
        </p:grpSpPr>
        <p:cxnSp>
          <p:nvCxnSpPr>
            <p:cNvPr id="6" name="Straight Connector 5"/>
            <p:cNvCxnSpPr>
              <a:stCxn id="4" idx="1"/>
              <a:endCxn id="4" idx="3"/>
            </p:cNvCxnSpPr>
            <p:nvPr/>
          </p:nvCxnSpPr>
          <p:spPr>
            <a:xfrm>
              <a:off x="533400" y="4287054"/>
              <a:ext cx="6553200" cy="0"/>
            </a:xfrm>
            <a:prstGeom prst="lin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1752600" y="3791754"/>
              <a:ext cx="0" cy="990600"/>
            </a:xfrm>
            <a:prstGeom prst="lin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4191000" y="3773507"/>
              <a:ext cx="0" cy="990600"/>
            </a:xfrm>
            <a:prstGeom prst="lin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4495800" y="5241161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omic Sans MS" panose="030F0702030302020204" pitchFamily="66" charset="0"/>
              </a:rPr>
              <a:t> = 260 g </a:t>
            </a:r>
            <a:r>
              <a:rPr lang="en-US" sz="2800" dirty="0" err="1" smtClean="0">
                <a:latin typeface="Comic Sans MS" panose="030F0702030302020204" pitchFamily="66" charset="0"/>
              </a:rPr>
              <a:t>NaCl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766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54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Molarity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304800"/>
            <a:ext cx="8890000" cy="452596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     		M  =   </a:t>
            </a:r>
            <a:r>
              <a:rPr lang="en-US" u="sng" dirty="0" err="1" smtClean="0">
                <a:latin typeface="Comic Sans MS" panose="030F0702030302020204" pitchFamily="66" charset="0"/>
              </a:rPr>
              <a:t>mol</a:t>
            </a:r>
            <a:r>
              <a:rPr lang="en-US" u="sng" dirty="0" smtClean="0">
                <a:latin typeface="Comic Sans MS" panose="030F0702030302020204" pitchFamily="66" charset="0"/>
              </a:rPr>
              <a:t> (solute)</a:t>
            </a:r>
            <a:endParaRPr lang="en-US" dirty="0" smtClean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			   L  (solution)</a:t>
            </a:r>
          </a:p>
          <a:p>
            <a:pPr marL="457200" lvl="1" indent="0">
              <a:buNone/>
            </a:pPr>
            <a:endParaRPr lang="en-US" dirty="0" smtClean="0">
              <a:latin typeface="Comic Sans MS" panose="030F0702030302020204" pitchFamily="66" charset="0"/>
            </a:endParaRPr>
          </a:p>
          <a:p>
            <a:pPr lvl="0"/>
            <a:r>
              <a:rPr lang="en-US" sz="2800" dirty="0" smtClean="0">
                <a:latin typeface="Comic Sans MS" panose="030F0702030302020204" pitchFamily="66" charset="0"/>
              </a:rPr>
              <a:t>Example 5:  </a:t>
            </a:r>
            <a:r>
              <a:rPr lang="en-US" sz="2800" dirty="0">
                <a:latin typeface="Comic Sans MS" panose="030F0702030302020204" pitchFamily="66" charset="0"/>
              </a:rPr>
              <a:t>How many </a:t>
            </a:r>
            <a:r>
              <a:rPr lang="en-US" sz="28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L</a:t>
            </a:r>
            <a:r>
              <a:rPr lang="en-US" sz="2800" dirty="0" smtClean="0"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</a:rPr>
              <a:t>of </a:t>
            </a:r>
            <a:r>
              <a:rPr lang="en-US" sz="2800" dirty="0" smtClean="0">
                <a:latin typeface="Comic Sans MS" panose="030F0702030302020204" pitchFamily="66" charset="0"/>
              </a:rPr>
              <a:t>4.0 M solution can be made with 132g of </a:t>
            </a:r>
            <a:r>
              <a:rPr lang="en-US" sz="2800" dirty="0" err="1" smtClean="0">
                <a:latin typeface="Comic Sans MS" panose="030F0702030302020204" pitchFamily="66" charset="0"/>
              </a:rPr>
              <a:t>NaCl</a:t>
            </a:r>
            <a:r>
              <a:rPr lang="en-US" sz="2800" dirty="0" smtClean="0">
                <a:latin typeface="Comic Sans MS" panose="030F0702030302020204" pitchFamily="66" charset="0"/>
              </a:rPr>
              <a:t> ?</a:t>
            </a:r>
            <a:endParaRPr lang="en-US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8148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54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Molarity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304800"/>
            <a:ext cx="8890000" cy="452596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     		M  =   </a:t>
            </a:r>
            <a:r>
              <a:rPr lang="en-US" u="sng" dirty="0" err="1" smtClean="0">
                <a:latin typeface="Comic Sans MS" panose="030F0702030302020204" pitchFamily="66" charset="0"/>
              </a:rPr>
              <a:t>mol</a:t>
            </a:r>
            <a:r>
              <a:rPr lang="en-US" u="sng" dirty="0" smtClean="0">
                <a:latin typeface="Comic Sans MS" panose="030F0702030302020204" pitchFamily="66" charset="0"/>
              </a:rPr>
              <a:t> (solute)</a:t>
            </a:r>
            <a:endParaRPr lang="en-US" dirty="0" smtClean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				   L  (solution)</a:t>
            </a:r>
          </a:p>
          <a:p>
            <a:pPr marL="457200" lvl="1" indent="0">
              <a:buNone/>
            </a:pPr>
            <a:endParaRPr lang="en-US" dirty="0" smtClean="0">
              <a:latin typeface="Comic Sans MS" panose="030F0702030302020204" pitchFamily="66" charset="0"/>
            </a:endParaRPr>
          </a:p>
          <a:p>
            <a:pPr lvl="0"/>
            <a:r>
              <a:rPr lang="en-US" sz="2800" dirty="0" smtClean="0">
                <a:latin typeface="Comic Sans MS" panose="030F0702030302020204" pitchFamily="66" charset="0"/>
              </a:rPr>
              <a:t>Example 5:  </a:t>
            </a:r>
            <a:r>
              <a:rPr lang="en-US" sz="2800" dirty="0">
                <a:latin typeface="Comic Sans MS" panose="030F0702030302020204" pitchFamily="66" charset="0"/>
              </a:rPr>
              <a:t>How many </a:t>
            </a:r>
            <a:r>
              <a:rPr lang="en-US" sz="28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L</a:t>
            </a:r>
            <a:r>
              <a:rPr lang="en-US" sz="2800" dirty="0" smtClean="0"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</a:rPr>
              <a:t>of </a:t>
            </a:r>
            <a:r>
              <a:rPr lang="en-US" sz="2800" dirty="0" smtClean="0">
                <a:latin typeface="Comic Sans MS" panose="030F0702030302020204" pitchFamily="66" charset="0"/>
              </a:rPr>
              <a:t>4.0 M solution can be made with 132g of </a:t>
            </a:r>
            <a:r>
              <a:rPr lang="en-US" sz="2800" dirty="0" err="1" smtClean="0">
                <a:latin typeface="Comic Sans MS" panose="030F0702030302020204" pitchFamily="66" charset="0"/>
              </a:rPr>
              <a:t>NaCl</a:t>
            </a:r>
            <a:r>
              <a:rPr lang="en-US" sz="2800" dirty="0" smtClean="0">
                <a:latin typeface="Comic Sans MS" panose="030F0702030302020204" pitchFamily="66" charset="0"/>
              </a:rPr>
              <a:t> ?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3810000"/>
            <a:ext cx="792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702030302020204" pitchFamily="66" charset="0"/>
              </a:rPr>
              <a:t>132 g </a:t>
            </a:r>
            <a:r>
              <a:rPr lang="en-US" sz="2800" dirty="0" err="1" smtClean="0">
                <a:latin typeface="Comic Sans MS" panose="030F0702030302020204" pitchFamily="66" charset="0"/>
              </a:rPr>
              <a:t>NaCl</a:t>
            </a:r>
            <a:r>
              <a:rPr lang="en-US" sz="2800" dirty="0" smtClean="0">
                <a:latin typeface="Comic Sans MS" panose="030F0702030302020204" pitchFamily="66" charset="0"/>
              </a:rPr>
              <a:t>    1 </a:t>
            </a:r>
            <a:r>
              <a:rPr lang="en-US" sz="2800" dirty="0" err="1" smtClean="0">
                <a:latin typeface="Comic Sans MS" panose="030F0702030302020204" pitchFamily="66" charset="0"/>
              </a:rPr>
              <a:t>mol</a:t>
            </a:r>
            <a:r>
              <a:rPr lang="en-US" sz="2800" dirty="0" smtClean="0">
                <a:latin typeface="Comic Sans MS" panose="030F0702030302020204" pitchFamily="66" charset="0"/>
              </a:rPr>
              <a:t> </a:t>
            </a:r>
            <a:r>
              <a:rPr lang="en-US" sz="2800" dirty="0" err="1" smtClean="0">
                <a:latin typeface="Comic Sans MS" panose="030F0702030302020204" pitchFamily="66" charset="0"/>
              </a:rPr>
              <a:t>NaCl</a:t>
            </a:r>
            <a:r>
              <a:rPr lang="en-US" sz="2800" dirty="0" smtClean="0">
                <a:latin typeface="Comic Sans MS" panose="030F0702030302020204" pitchFamily="66" charset="0"/>
              </a:rPr>
              <a:t> 		1 L</a:t>
            </a:r>
          </a:p>
          <a:p>
            <a:r>
              <a:rPr lang="en-US" sz="2800" dirty="0" smtClean="0">
                <a:latin typeface="Comic Sans MS" panose="030F0702030302020204" pitchFamily="66" charset="0"/>
              </a:rPr>
              <a:t>     1          	   58.44 g </a:t>
            </a:r>
            <a:r>
              <a:rPr lang="en-US" sz="2800" dirty="0" err="1">
                <a:latin typeface="Comic Sans MS" panose="030F0702030302020204" pitchFamily="66" charset="0"/>
              </a:rPr>
              <a:t>NaCl</a:t>
            </a:r>
            <a:r>
              <a:rPr lang="en-US" sz="2800" dirty="0">
                <a:latin typeface="Comic Sans MS" panose="030F0702030302020204" pitchFamily="66" charset="0"/>
              </a:rPr>
              <a:t>  </a:t>
            </a:r>
            <a:r>
              <a:rPr lang="en-US" sz="2800" dirty="0" smtClean="0">
                <a:latin typeface="Comic Sans MS" panose="030F0702030302020204" pitchFamily="66" charset="0"/>
              </a:rPr>
              <a:t>   4.0 </a:t>
            </a:r>
            <a:r>
              <a:rPr lang="en-US" sz="2800" dirty="0" err="1" smtClean="0">
                <a:latin typeface="Comic Sans MS" panose="030F0702030302020204" pitchFamily="66" charset="0"/>
              </a:rPr>
              <a:t>mol</a:t>
            </a:r>
            <a:r>
              <a:rPr lang="en-US" sz="2800" dirty="0" smtClean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NaCl</a:t>
            </a:r>
            <a:endParaRPr lang="en-US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533400" y="3733800"/>
            <a:ext cx="7239000" cy="1030307"/>
            <a:chOff x="533400" y="3733800"/>
            <a:chExt cx="7239000" cy="1030307"/>
          </a:xfrm>
        </p:grpSpPr>
        <p:cxnSp>
          <p:nvCxnSpPr>
            <p:cNvPr id="6" name="Straight Connector 5"/>
            <p:cNvCxnSpPr>
              <a:stCxn id="4" idx="1"/>
            </p:cNvCxnSpPr>
            <p:nvPr/>
          </p:nvCxnSpPr>
          <p:spPr>
            <a:xfrm flipV="1">
              <a:off x="533400" y="4267200"/>
              <a:ext cx="7239000" cy="19854"/>
            </a:xfrm>
            <a:prstGeom prst="line">
              <a:avLst/>
            </a:prstGeom>
            <a:ln w="28575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590800" y="3733800"/>
              <a:ext cx="0" cy="1030307"/>
            </a:xfrm>
            <a:prstGeom prst="line">
              <a:avLst/>
            </a:prstGeom>
            <a:ln w="28575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105400" y="3733800"/>
              <a:ext cx="0" cy="1030307"/>
            </a:xfrm>
            <a:prstGeom prst="line">
              <a:avLst/>
            </a:prstGeom>
            <a:ln w="28575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4152900" y="5160963"/>
            <a:ext cx="23331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omic Sans MS" panose="030F0702030302020204" pitchFamily="66" charset="0"/>
              </a:rPr>
              <a:t>=  .565 L</a:t>
            </a:r>
          </a:p>
          <a:p>
            <a:r>
              <a:rPr lang="en-US" sz="2800" dirty="0" smtClean="0">
                <a:latin typeface="Comic Sans MS" panose="030F0702030302020204" pitchFamily="66" charset="0"/>
              </a:rPr>
              <a:t>  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751520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altLang="en-US" sz="7200" dirty="0" smtClean="0">
                <a:latin typeface="Comic Sans MS" panose="030F0702030302020204" pitchFamily="66" charset="0"/>
              </a:rPr>
              <a:t>Dilutions </a:t>
            </a:r>
            <a:endParaRPr lang="en-US" sz="7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43"/>
          <a:stretch/>
        </p:blipFill>
        <p:spPr>
          <a:xfrm>
            <a:off x="1295400" y="1640187"/>
            <a:ext cx="6457369" cy="3465214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Chemistry-Borders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IPC-Solutions-Borders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532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7162800" cy="1139825"/>
          </a:xfrm>
        </p:spPr>
        <p:txBody>
          <a:bodyPr/>
          <a:lstStyle/>
          <a:p>
            <a:pPr algn="l"/>
            <a:r>
              <a:rPr lang="en-US" altLang="en-US" b="1" u="sng" dirty="0">
                <a:latin typeface="Comic Sans MS" panose="030F0702030302020204" pitchFamily="66" charset="0"/>
              </a:rPr>
              <a:t>Dilutions and Molarity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15900" y="1601788"/>
            <a:ext cx="8839200" cy="4525963"/>
          </a:xfrm>
        </p:spPr>
        <p:txBody>
          <a:bodyPr/>
          <a:lstStyle/>
          <a:p>
            <a:endParaRPr lang="en-US" altLang="en-US" sz="1000" b="1" dirty="0"/>
          </a:p>
          <a:p>
            <a:r>
              <a:rPr lang="en-US" altLang="en-US" b="1" dirty="0">
                <a:latin typeface="Comic Sans MS" panose="030F0702030302020204" pitchFamily="66" charset="0"/>
              </a:rPr>
              <a:t>Use this formula to make a more dilute solution from a concentrated solution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000" b="1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b="1" dirty="0" smtClean="0">
                <a:latin typeface="Comic Sans MS" panose="030F0702030302020204" pitchFamily="66" charset="0"/>
              </a:rPr>
              <a:t>Molarity</a:t>
            </a:r>
            <a:r>
              <a:rPr lang="en-US" altLang="en-US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b="1" dirty="0" smtClean="0">
                <a:latin typeface="Comic Sans MS" panose="030F0702030302020204" pitchFamily="66" charset="0"/>
                <a:sym typeface="Symbol" panose="05050102010706020507" pitchFamily="18" charset="2"/>
              </a:rPr>
              <a:t> x </a:t>
            </a:r>
            <a:r>
              <a:rPr lang="en-US" altLang="en-US" b="1" dirty="0" smtClean="0">
                <a:latin typeface="Comic Sans MS" panose="030F0702030302020204" pitchFamily="66" charset="0"/>
              </a:rPr>
              <a:t>Volume</a:t>
            </a:r>
            <a:r>
              <a:rPr lang="en-US" altLang="en-US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b="1" dirty="0" smtClean="0">
                <a:latin typeface="Comic Sans MS" panose="030F0702030302020204" pitchFamily="66" charset="0"/>
              </a:rPr>
              <a:t> </a:t>
            </a:r>
            <a:r>
              <a:rPr lang="en-US" altLang="en-US" b="1" dirty="0">
                <a:latin typeface="Comic Sans MS" panose="030F0702030302020204" pitchFamily="66" charset="0"/>
              </a:rPr>
              <a:t>=  </a:t>
            </a:r>
            <a:r>
              <a:rPr lang="en-US" altLang="en-US" b="1" dirty="0" smtClean="0">
                <a:latin typeface="Comic Sans MS" panose="030F0702030302020204" pitchFamily="66" charset="0"/>
              </a:rPr>
              <a:t>Molarity</a:t>
            </a:r>
            <a:r>
              <a:rPr lang="en-US" altLang="en-US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b="1" dirty="0"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b="1" dirty="0" smtClean="0">
                <a:latin typeface="Comic Sans MS" panose="030F0702030302020204" pitchFamily="66" charset="0"/>
                <a:sym typeface="Symbol" panose="05050102010706020507" pitchFamily="18" charset="2"/>
              </a:rPr>
              <a:t>x </a:t>
            </a:r>
            <a:r>
              <a:rPr lang="en-US" altLang="en-US" b="1" dirty="0" smtClean="0">
                <a:latin typeface="Comic Sans MS" panose="030F0702030302020204" pitchFamily="66" charset="0"/>
              </a:rPr>
              <a:t>Volume</a:t>
            </a:r>
            <a:r>
              <a:rPr lang="en-US" altLang="en-US" b="1" baseline="-25000" dirty="0" smtClean="0">
                <a:latin typeface="Comic Sans MS" panose="030F0702030302020204" pitchFamily="66" charset="0"/>
              </a:rPr>
              <a:t>2</a:t>
            </a:r>
            <a:endParaRPr lang="en-US" altLang="en-US" b="1" baseline="-25000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b="1" dirty="0">
                <a:latin typeface="Comic Sans MS" panose="030F0702030302020204" pitchFamily="66" charset="0"/>
              </a:rPr>
              <a:t>	</a:t>
            </a:r>
            <a:r>
              <a:rPr lang="en-US" altLang="en-US" b="1" dirty="0" smtClean="0">
                <a:latin typeface="Comic Sans MS" panose="030F0702030302020204" pitchFamily="66" charset="0"/>
              </a:rPr>
              <a:t> (</a:t>
            </a:r>
            <a:r>
              <a:rPr lang="en-US" altLang="en-US" b="1" dirty="0">
                <a:latin typeface="Comic Sans MS" panose="030F0702030302020204" pitchFamily="66" charset="0"/>
              </a:rPr>
              <a:t>Concentrated)		</a:t>
            </a:r>
            <a:r>
              <a:rPr lang="en-US" altLang="en-US" b="1" dirty="0" smtClean="0">
                <a:latin typeface="Comic Sans MS" panose="030F0702030302020204" pitchFamily="66" charset="0"/>
              </a:rPr>
              <a:t>        (</a:t>
            </a:r>
            <a:r>
              <a:rPr lang="en-US" altLang="en-US" b="1" dirty="0">
                <a:latin typeface="Comic Sans MS" panose="030F0702030302020204" pitchFamily="66" charset="0"/>
              </a:rPr>
              <a:t>Dilute)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b="1" dirty="0">
                <a:latin typeface="Comic Sans MS" panose="030F0702030302020204" pitchFamily="66" charset="0"/>
              </a:rPr>
              <a:t>	</a:t>
            </a:r>
            <a:r>
              <a:rPr lang="en-US" altLang="en-US" b="1" dirty="0" smtClean="0">
                <a:latin typeface="Comic Sans MS" panose="030F0702030302020204" pitchFamily="66" charset="0"/>
              </a:rPr>
              <a:t>     (before</a:t>
            </a:r>
            <a:r>
              <a:rPr lang="en-US" altLang="en-US" b="1" dirty="0">
                <a:latin typeface="Comic Sans MS" panose="030F0702030302020204" pitchFamily="66" charset="0"/>
              </a:rPr>
              <a:t>)  </a:t>
            </a:r>
            <a:r>
              <a:rPr lang="en-US" altLang="en-US" b="1" dirty="0" smtClean="0">
                <a:latin typeface="Comic Sans MS" panose="030F0702030302020204" pitchFamily="66" charset="0"/>
              </a:rPr>
              <a:t>     =          (after)</a:t>
            </a:r>
            <a:r>
              <a:rPr lang="en-US" altLang="en-US" b="1" dirty="0">
                <a:latin typeface="Comic Sans MS" panose="030F0702030302020204" pitchFamily="66" charset="0"/>
              </a:rPr>
              <a:t>		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b="1" baseline="-25000" dirty="0">
              <a:latin typeface="Comic Sans MS" panose="030F0702030302020204" pitchFamily="66" charset="0"/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514600" y="5302251"/>
            <a:ext cx="3886200" cy="82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4000" b="1" dirty="0"/>
              <a:t>  </a:t>
            </a:r>
            <a:r>
              <a:rPr lang="en-US" altLang="en-US" sz="4000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sz="4000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sz="4000" b="1" dirty="0" smtClean="0">
                <a:latin typeface="Comic Sans MS" panose="030F0702030302020204" pitchFamily="66" charset="0"/>
              </a:rPr>
              <a:t>V</a:t>
            </a:r>
            <a:r>
              <a:rPr lang="en-US" altLang="en-US" sz="4000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sz="4000" b="1" dirty="0" smtClean="0">
                <a:latin typeface="Comic Sans MS" panose="030F0702030302020204" pitchFamily="66" charset="0"/>
              </a:rPr>
              <a:t> = M</a:t>
            </a:r>
            <a:r>
              <a:rPr lang="en-US" altLang="en-US" sz="40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4000" b="1" dirty="0" smtClean="0">
                <a:latin typeface="Comic Sans MS" panose="030F0702030302020204" pitchFamily="66" charset="0"/>
              </a:rPr>
              <a:t>V</a:t>
            </a:r>
            <a:r>
              <a:rPr lang="en-US" altLang="en-US" sz="4000" b="1" baseline="-25000" dirty="0" smtClean="0">
                <a:latin typeface="Comic Sans MS" panose="030F0702030302020204" pitchFamily="66" charset="0"/>
              </a:rPr>
              <a:t>2</a:t>
            </a:r>
            <a:endParaRPr lang="en-US" altLang="en-US" sz="4000" b="1" baseline="-25000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US" altLang="en-US" sz="800" b="1" baseline="-25000" dirty="0"/>
          </a:p>
        </p:txBody>
      </p:sp>
      <p:pic>
        <p:nvPicPr>
          <p:cNvPr id="2057" name="Picture 9" descr="image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47637"/>
            <a:ext cx="2181225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6625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12379" y="36786"/>
            <a:ext cx="8229600" cy="1143000"/>
          </a:xfrm>
        </p:spPr>
        <p:txBody>
          <a:bodyPr/>
          <a:lstStyle/>
          <a:p>
            <a:r>
              <a:rPr lang="en-US" altLang="en-US" sz="4000" b="1" u="sng" dirty="0" smtClean="0">
                <a:latin typeface="Comic Sans MS" panose="030F0702030302020204" pitchFamily="66" charset="0"/>
              </a:rPr>
              <a:t>Example 1</a:t>
            </a:r>
            <a:endParaRPr lang="en-US" altLang="en-US" sz="4000" b="1" u="sng" dirty="0">
              <a:latin typeface="Comic Sans MS" panose="030F0702030302020204" pitchFamily="66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986" y="990600"/>
            <a:ext cx="8247993" cy="4038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b="1" dirty="0">
                <a:latin typeface="Comic Sans MS" panose="030F0702030302020204" pitchFamily="66" charset="0"/>
              </a:rPr>
              <a:t>How </a:t>
            </a:r>
            <a:r>
              <a:rPr lang="en-US" altLang="en-US" b="1" dirty="0" smtClean="0">
                <a:latin typeface="Comic Sans MS" panose="030F0702030302020204" pitchFamily="66" charset="0"/>
              </a:rPr>
              <a:t>many liters </a:t>
            </a:r>
            <a:r>
              <a:rPr lang="en-US" altLang="en-US" b="1" dirty="0">
                <a:latin typeface="Comic Sans MS" panose="030F0702030302020204" pitchFamily="66" charset="0"/>
              </a:rPr>
              <a:t>of </a:t>
            </a:r>
            <a:r>
              <a:rPr lang="en-US" altLang="en-US" b="1" dirty="0" smtClean="0">
                <a:latin typeface="Comic Sans MS" panose="030F0702030302020204" pitchFamily="66" charset="0"/>
              </a:rPr>
              <a:t>2.5 M </a:t>
            </a:r>
            <a:r>
              <a:rPr lang="en-US" altLang="en-US" b="1" dirty="0" err="1">
                <a:latin typeface="Comic Sans MS" panose="030F0702030302020204" pitchFamily="66" charset="0"/>
              </a:rPr>
              <a:t>HCl</a:t>
            </a:r>
            <a:r>
              <a:rPr lang="en-US" altLang="en-US" b="1" dirty="0">
                <a:latin typeface="Comic Sans MS" panose="030F0702030302020204" pitchFamily="66" charset="0"/>
              </a:rPr>
              <a:t> are required to make </a:t>
            </a:r>
            <a:r>
              <a:rPr lang="en-US" altLang="en-US" b="1" dirty="0" smtClean="0">
                <a:latin typeface="Comic Sans MS" panose="030F0702030302020204" pitchFamily="66" charset="0"/>
              </a:rPr>
              <a:t>1.5 L </a:t>
            </a:r>
            <a:r>
              <a:rPr lang="en-US" altLang="en-US" b="1" dirty="0">
                <a:latin typeface="Comic Sans MS" panose="030F0702030302020204" pitchFamily="66" charset="0"/>
              </a:rPr>
              <a:t>of </a:t>
            </a:r>
            <a:r>
              <a:rPr lang="en-US" altLang="en-US" b="1" dirty="0" smtClean="0">
                <a:latin typeface="Comic Sans MS" panose="030F0702030302020204" pitchFamily="66" charset="0"/>
              </a:rPr>
              <a:t>1.0 </a:t>
            </a:r>
            <a:r>
              <a:rPr lang="en-US" altLang="en-US" b="1" dirty="0">
                <a:latin typeface="Comic Sans MS" panose="030F0702030302020204" pitchFamily="66" charset="0"/>
              </a:rPr>
              <a:t>M </a:t>
            </a:r>
            <a:r>
              <a:rPr lang="en-US" altLang="en-US" b="1" dirty="0" err="1">
                <a:latin typeface="Comic Sans MS" panose="030F0702030302020204" pitchFamily="66" charset="0"/>
              </a:rPr>
              <a:t>HCl</a:t>
            </a:r>
            <a:r>
              <a:rPr lang="en-US" altLang="en-US" b="1" dirty="0">
                <a:latin typeface="Comic Sans MS" panose="030F0702030302020204" pitchFamily="66" charset="0"/>
              </a:rPr>
              <a:t>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Comic Sans MS" panose="030F0702030302020204" pitchFamily="66" charset="0"/>
              </a:rPr>
              <a:t>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                </a:t>
            </a:r>
            <a:r>
              <a:rPr lang="en-US" altLang="en-US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b="1" dirty="0" smtClean="0">
                <a:latin typeface="Comic Sans MS" panose="030F0702030302020204" pitchFamily="66" charset="0"/>
              </a:rPr>
              <a:t>V</a:t>
            </a:r>
            <a:r>
              <a:rPr lang="en-US" altLang="en-US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b="1" dirty="0" smtClean="0">
                <a:latin typeface="Comic Sans MS" panose="030F0702030302020204" pitchFamily="66" charset="0"/>
              </a:rPr>
              <a:t> </a:t>
            </a:r>
            <a:r>
              <a:rPr lang="en-US" altLang="en-US" b="1" dirty="0">
                <a:latin typeface="Comic Sans MS" panose="030F0702030302020204" pitchFamily="66" charset="0"/>
              </a:rPr>
              <a:t>= </a:t>
            </a:r>
            <a:r>
              <a:rPr lang="en-US" altLang="en-US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b="1" dirty="0" smtClean="0">
                <a:latin typeface="Comic Sans MS" panose="030F0702030302020204" pitchFamily="66" charset="0"/>
              </a:rPr>
              <a:t>V</a:t>
            </a:r>
            <a:r>
              <a:rPr lang="en-US" altLang="en-US" b="1" baseline="-25000" dirty="0" smtClean="0">
                <a:latin typeface="Comic Sans MS" panose="030F0702030302020204" pitchFamily="66" charset="0"/>
              </a:rPr>
              <a:t>2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b="1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Comic Sans MS" panose="030F0702030302020204" pitchFamily="66" charset="0"/>
              </a:rPr>
              <a:t>M</a:t>
            </a:r>
            <a:r>
              <a:rPr lang="en-US" altLang="en-US" sz="2800" b="1" baseline="-25000" dirty="0">
                <a:latin typeface="Comic Sans MS" panose="030F0702030302020204" pitchFamily="66" charset="0"/>
              </a:rPr>
              <a:t>1</a:t>
            </a:r>
            <a:r>
              <a:rPr lang="en-US" altLang="en-US" sz="2800" b="1" dirty="0">
                <a:latin typeface="Comic Sans MS" panose="030F0702030302020204" pitchFamily="66" charset="0"/>
              </a:rPr>
              <a:t> =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2.5 M 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V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</a:t>
            </a:r>
            <a:r>
              <a:rPr lang="en-US" altLang="en-US" sz="2800" b="1" dirty="0">
                <a:latin typeface="Comic Sans MS" panose="030F0702030302020204" pitchFamily="66" charset="0"/>
              </a:rPr>
              <a:t>= ?    </a:t>
            </a:r>
            <a:endParaRPr lang="en-US" altLang="en-US" sz="2800" b="1" dirty="0" smtClean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</a:t>
            </a:r>
            <a:r>
              <a:rPr lang="en-US" altLang="en-US" sz="2800" b="1" dirty="0">
                <a:latin typeface="Comic Sans MS" panose="030F0702030302020204" pitchFamily="66" charset="0"/>
              </a:rPr>
              <a:t>=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1.0 M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V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</a:t>
            </a:r>
            <a:r>
              <a:rPr lang="en-US" altLang="en-US" sz="2800" b="1" dirty="0">
                <a:latin typeface="Comic Sans MS" panose="030F0702030302020204" pitchFamily="66" charset="0"/>
              </a:rPr>
              <a:t>=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1.5 L</a:t>
            </a:r>
            <a:endParaRPr lang="en-US" altLang="en-US" sz="2800" b="1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12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1200" b="1" baseline="-25000" dirty="0"/>
          </a:p>
        </p:txBody>
      </p:sp>
      <p:sp>
        <p:nvSpPr>
          <p:cNvPr id="2" name="Rectangle 1"/>
          <p:cNvSpPr/>
          <p:nvPr/>
        </p:nvSpPr>
        <p:spPr>
          <a:xfrm>
            <a:off x="538655" y="5074550"/>
            <a:ext cx="70866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3200" b="1" dirty="0" smtClean="0">
                <a:latin typeface="Comic Sans MS" panose="030F0702030302020204" pitchFamily="66" charset="0"/>
              </a:rPr>
              <a:t>(2.5M) </a:t>
            </a:r>
            <a:r>
              <a:rPr lang="en-US" altLang="en-US" sz="3200" b="1" dirty="0">
                <a:latin typeface="Comic Sans MS" panose="030F0702030302020204" pitchFamily="66" charset="0"/>
              </a:rPr>
              <a:t>V</a:t>
            </a:r>
            <a:r>
              <a:rPr lang="en-US" altLang="en-US" sz="3200" b="1" baseline="-25000" dirty="0">
                <a:latin typeface="Comic Sans MS" panose="030F0702030302020204" pitchFamily="66" charset="0"/>
              </a:rPr>
              <a:t>1 </a:t>
            </a:r>
            <a:r>
              <a:rPr lang="en-US" altLang="en-US" sz="3200" b="1" baseline="-25000" dirty="0" smtClean="0">
                <a:latin typeface="Comic Sans MS" panose="030F0702030302020204" pitchFamily="66" charset="0"/>
              </a:rPr>
              <a:t>   </a:t>
            </a:r>
            <a:r>
              <a:rPr lang="en-US" altLang="en-US" sz="3200" b="1" dirty="0" smtClean="0">
                <a:latin typeface="Comic Sans MS" panose="030F0702030302020204" pitchFamily="66" charset="0"/>
              </a:rPr>
              <a:t>= (1.0M) (1.5 L)</a:t>
            </a:r>
            <a:endParaRPr lang="en-US" altLang="en-US" sz="3200" b="1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16114" y="5659848"/>
            <a:ext cx="13564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b="1" dirty="0">
                <a:latin typeface="Comic Sans MS" panose="030F0702030302020204" pitchFamily="66" charset="0"/>
              </a:rPr>
              <a:t>2.5M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914400" y="5715000"/>
            <a:ext cx="13564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b="1" dirty="0">
                <a:latin typeface="Comic Sans MS" panose="030F0702030302020204" pitchFamily="66" charset="0"/>
              </a:rPr>
              <a:t>2.5M</a:t>
            </a:r>
            <a:endParaRPr lang="en-US" sz="36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12379" y="5659848"/>
            <a:ext cx="5812221" cy="5515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683268" y="5105400"/>
            <a:ext cx="19479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= 0.60L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538655" y="5105400"/>
            <a:ext cx="1518745" cy="50468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810097" y="5813286"/>
            <a:ext cx="1518745" cy="50468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289491" y="5194829"/>
            <a:ext cx="494344" cy="32582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985115" y="5846379"/>
            <a:ext cx="494344" cy="32582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8790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altLang="en-US" sz="3600" u="sng" dirty="0" smtClean="0">
                <a:latin typeface="Comic Sans MS" panose="030F0702030302020204" pitchFamily="66" charset="0"/>
              </a:rPr>
              <a:t>Example 1</a:t>
            </a:r>
            <a:endParaRPr lang="en-US" altLang="en-US" sz="3600" u="sng" dirty="0">
              <a:latin typeface="Comic Sans MS" panose="030F0702030302020204" pitchFamily="66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686800" cy="5181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</a:t>
            </a:r>
            <a:r>
              <a:rPr lang="en-US" altLang="en-US" sz="2800" b="1" dirty="0">
                <a:latin typeface="Comic Sans MS" panose="030F0702030302020204" pitchFamily="66" charset="0"/>
              </a:rPr>
              <a:t>=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2.5M  </a:t>
            </a:r>
            <a:r>
              <a:rPr lang="en-US" altLang="en-US" sz="2800" b="1" dirty="0">
                <a:latin typeface="Comic Sans MS" panose="030F0702030302020204" pitchFamily="66" charset="0"/>
              </a:rPr>
              <a:t>V</a:t>
            </a:r>
            <a:r>
              <a:rPr lang="en-US" altLang="en-US" sz="2800" b="1" baseline="-25000" dirty="0">
                <a:latin typeface="Comic Sans MS" panose="030F0702030302020204" pitchFamily="66" charset="0"/>
              </a:rPr>
              <a:t>1</a:t>
            </a:r>
            <a:r>
              <a:rPr lang="en-US" altLang="en-US" sz="2800" b="1" dirty="0">
                <a:latin typeface="Comic Sans MS" panose="030F0702030302020204" pitchFamily="66" charset="0"/>
              </a:rPr>
              <a:t> = </a:t>
            </a:r>
            <a:r>
              <a:rPr lang="en-US" altLang="en-US" sz="28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0.60L 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</a:t>
            </a:r>
            <a:r>
              <a:rPr lang="en-US" altLang="en-US" sz="2800" b="1" dirty="0">
                <a:latin typeface="Comic Sans MS" panose="030F0702030302020204" pitchFamily="66" charset="0"/>
              </a:rPr>
              <a:t>=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1.0 M  V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= 1.5 L</a:t>
            </a:r>
            <a:endParaRPr lang="en-US" altLang="en-US" sz="2800" b="1" dirty="0">
              <a:latin typeface="Comic Sans MS" panose="030F0702030302020204" pitchFamily="66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en-US" sz="2800" b="1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en-US" sz="2800" b="1" dirty="0">
                <a:latin typeface="Comic Sans MS" panose="030F0702030302020204" pitchFamily="66" charset="0"/>
              </a:rPr>
              <a:t>How much </a:t>
            </a:r>
            <a:r>
              <a:rPr lang="en-US" altLang="en-US" sz="2800" b="1" u="sng" dirty="0">
                <a:latin typeface="Comic Sans MS" panose="030F0702030302020204" pitchFamily="66" charset="0"/>
              </a:rPr>
              <a:t>water</a:t>
            </a:r>
            <a:r>
              <a:rPr lang="en-US" altLang="en-US" sz="2800" b="1" dirty="0">
                <a:latin typeface="Comic Sans MS" panose="030F0702030302020204" pitchFamily="66" charset="0"/>
              </a:rPr>
              <a:t> should you add to the volume of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2.5M </a:t>
            </a:r>
            <a:r>
              <a:rPr lang="en-US" altLang="en-US" sz="2800" b="1" dirty="0" err="1">
                <a:latin typeface="Comic Sans MS" panose="030F0702030302020204" pitchFamily="66" charset="0"/>
              </a:rPr>
              <a:t>HCl</a:t>
            </a:r>
            <a:r>
              <a:rPr lang="en-US" altLang="en-US" sz="2800" b="1" dirty="0">
                <a:latin typeface="Comic Sans MS" panose="030F0702030302020204" pitchFamily="66" charset="0"/>
              </a:rPr>
              <a:t> you calculated above to make the solution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? (draw this in your notes)</a:t>
            </a:r>
          </a:p>
          <a:p>
            <a:pPr>
              <a:lnSpc>
                <a:spcPct val="80000"/>
              </a:lnSpc>
              <a:buNone/>
            </a:pPr>
            <a:endParaRPr lang="en-US" altLang="en-US" sz="2800" b="1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en-US" sz="2800" b="1" dirty="0" smtClean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en-US" sz="2800" b="1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                        1</a:t>
            </a:r>
            <a:r>
              <a:rPr lang="en-US" altLang="en-US" sz="2800" b="1" baseline="30000" dirty="0" smtClean="0">
                <a:latin typeface="Comic Sans MS" panose="030F0702030302020204" pitchFamily="66" charset="0"/>
              </a:rPr>
              <a:t>st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add .60L of </a:t>
            </a:r>
            <a:r>
              <a:rPr lang="en-US" altLang="en-US" sz="2800" b="1" dirty="0" err="1" smtClean="0">
                <a:latin typeface="Comic Sans MS" panose="030F0702030302020204" pitchFamily="66" charset="0"/>
              </a:rPr>
              <a:t>HCl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to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Comic Sans MS" panose="030F0702030302020204" pitchFamily="66" charset="0"/>
              </a:rPr>
              <a:t>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                      measuring device.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b="1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b="1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2895600"/>
            <a:ext cx="3576273" cy="383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65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altLang="en-US" sz="3600" u="sng" dirty="0" smtClean="0">
                <a:latin typeface="Comic Sans MS" panose="030F0702030302020204" pitchFamily="66" charset="0"/>
              </a:rPr>
              <a:t>Example 1</a:t>
            </a:r>
            <a:endParaRPr lang="en-US" altLang="en-US" sz="3600" u="sng" dirty="0">
              <a:latin typeface="Comic Sans MS" panose="030F0702030302020204" pitchFamily="66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686800" cy="5181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</a:t>
            </a:r>
            <a:r>
              <a:rPr lang="en-US" altLang="en-US" sz="2800" b="1" dirty="0">
                <a:latin typeface="Comic Sans MS" panose="030F0702030302020204" pitchFamily="66" charset="0"/>
              </a:rPr>
              <a:t>=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2.5M  </a:t>
            </a:r>
            <a:r>
              <a:rPr lang="en-US" altLang="en-US" sz="2800" b="1" dirty="0">
                <a:latin typeface="Comic Sans MS" panose="030F0702030302020204" pitchFamily="66" charset="0"/>
              </a:rPr>
              <a:t>V</a:t>
            </a:r>
            <a:r>
              <a:rPr lang="en-US" altLang="en-US" sz="2800" b="1" baseline="-25000" dirty="0">
                <a:latin typeface="Comic Sans MS" panose="030F0702030302020204" pitchFamily="66" charset="0"/>
              </a:rPr>
              <a:t>1</a:t>
            </a:r>
            <a:r>
              <a:rPr lang="en-US" altLang="en-US" sz="2800" b="1" dirty="0">
                <a:latin typeface="Comic Sans MS" panose="030F0702030302020204" pitchFamily="66" charset="0"/>
              </a:rPr>
              <a:t> = </a:t>
            </a:r>
            <a:r>
              <a:rPr lang="en-US" altLang="en-US" sz="28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0.60L 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</a:t>
            </a:r>
            <a:r>
              <a:rPr lang="en-US" altLang="en-US" sz="2800" b="1" dirty="0">
                <a:latin typeface="Comic Sans MS" panose="030F0702030302020204" pitchFamily="66" charset="0"/>
              </a:rPr>
              <a:t>=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1.0 M  V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= 1.5 L</a:t>
            </a:r>
            <a:endParaRPr lang="en-US" altLang="en-US" sz="2800" b="1" dirty="0">
              <a:latin typeface="Comic Sans MS" panose="030F0702030302020204" pitchFamily="66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en-US" sz="2800" b="1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en-US" sz="2400" b="1" dirty="0">
                <a:latin typeface="Comic Sans MS" panose="030F0702030302020204" pitchFamily="66" charset="0"/>
              </a:rPr>
              <a:t>How much </a:t>
            </a:r>
            <a:r>
              <a:rPr lang="en-US" altLang="en-US" sz="2400" b="1" u="sng" dirty="0">
                <a:latin typeface="Comic Sans MS" panose="030F0702030302020204" pitchFamily="66" charset="0"/>
              </a:rPr>
              <a:t>water</a:t>
            </a:r>
            <a:r>
              <a:rPr lang="en-US" altLang="en-US" sz="2400" b="1" dirty="0">
                <a:latin typeface="Comic Sans MS" panose="030F0702030302020204" pitchFamily="66" charset="0"/>
              </a:rPr>
              <a:t> should you add to the volume of </a:t>
            </a:r>
            <a:r>
              <a:rPr lang="en-US" altLang="en-US" sz="2400" b="1" dirty="0" smtClean="0">
                <a:latin typeface="Comic Sans MS" panose="030F0702030302020204" pitchFamily="66" charset="0"/>
              </a:rPr>
              <a:t>2.5M </a:t>
            </a:r>
            <a:r>
              <a:rPr lang="en-US" altLang="en-US" sz="2400" b="1" dirty="0" err="1">
                <a:latin typeface="Comic Sans MS" panose="030F0702030302020204" pitchFamily="66" charset="0"/>
              </a:rPr>
              <a:t>HCl</a:t>
            </a:r>
            <a:r>
              <a:rPr lang="en-US" altLang="en-US" sz="2400" b="1" dirty="0">
                <a:latin typeface="Comic Sans MS" panose="030F0702030302020204" pitchFamily="66" charset="0"/>
              </a:rPr>
              <a:t> you calculated above to make the solution?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                    	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Comic Sans MS" panose="030F0702030302020204" pitchFamily="66" charset="0"/>
              </a:rPr>
              <a:t>	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				</a:t>
            </a:r>
            <a:endParaRPr lang="en-US" altLang="en-US" sz="2400" b="1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b="1" dirty="0">
                <a:latin typeface="Comic Sans MS" panose="030F0702030302020204" pitchFamily="66" charset="0"/>
              </a:rPr>
              <a:t> </a:t>
            </a:r>
            <a:r>
              <a:rPr lang="en-US" altLang="en-US" sz="2400" b="1" dirty="0" smtClean="0">
                <a:latin typeface="Comic Sans MS" panose="030F0702030302020204" pitchFamily="66" charset="0"/>
              </a:rPr>
              <a:t>                       	Then add enough water to get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b="1" dirty="0">
                <a:latin typeface="Comic Sans MS" panose="030F0702030302020204" pitchFamily="66" charset="0"/>
              </a:rPr>
              <a:t> </a:t>
            </a:r>
            <a:r>
              <a:rPr lang="en-US" altLang="en-US" sz="2400" b="1" dirty="0" smtClean="0">
                <a:latin typeface="Comic Sans MS" panose="030F0702030302020204" pitchFamily="66" charset="0"/>
              </a:rPr>
              <a:t>                       	to 1.5L of solution </a:t>
            </a:r>
            <a:r>
              <a:rPr lang="en-US" altLang="en-US" sz="2800" b="1" dirty="0">
                <a:latin typeface="Comic Sans MS" panose="030F0702030302020204" pitchFamily="66" charset="0"/>
              </a:rPr>
              <a:t>	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												            V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– V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= Amount </a:t>
            </a:r>
            <a:r>
              <a:rPr lang="en-US" altLang="en-US" sz="2800" b="1" dirty="0">
                <a:latin typeface="Comic Sans MS" panose="030F0702030302020204" pitchFamily="66" charset="0"/>
              </a:rPr>
              <a:t>of water </a:t>
            </a:r>
            <a:endParaRPr lang="en-US" altLang="en-US" sz="2800" b="1" baseline="-25000" dirty="0" smtClean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b="1" baseline="-25000" dirty="0" smtClean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baseline="-25000" dirty="0">
                <a:latin typeface="Comic Sans MS" panose="030F0702030302020204" pitchFamily="66" charset="0"/>
              </a:rPr>
              <a:t> 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                                     </a:t>
            </a:r>
            <a:r>
              <a:rPr lang="en-US" altLang="en-US" sz="2400" b="1" dirty="0" smtClean="0">
                <a:latin typeface="Comic Sans MS" panose="030F0702030302020204" pitchFamily="66" charset="0"/>
              </a:rPr>
              <a:t>1.5L – 0.60L = 0.90L water</a:t>
            </a:r>
            <a:endParaRPr lang="en-US" altLang="en-US" sz="2800" b="1" dirty="0" smtClean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400" b="1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b="1" dirty="0"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7" y="2667000"/>
            <a:ext cx="3787705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7827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altLang="en-US" sz="3600" u="sng" dirty="0" smtClean="0">
                <a:latin typeface="Comic Sans MS" panose="030F0702030302020204" pitchFamily="66" charset="0"/>
              </a:rPr>
              <a:t>Example 1</a:t>
            </a:r>
            <a:endParaRPr lang="en-US" altLang="en-US" sz="3600" u="sng" dirty="0">
              <a:latin typeface="Comic Sans MS" panose="030F0702030302020204" pitchFamily="66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686800" cy="5181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</a:t>
            </a:r>
            <a:r>
              <a:rPr lang="en-US" altLang="en-US" sz="2800" b="1" dirty="0">
                <a:latin typeface="Comic Sans MS" panose="030F0702030302020204" pitchFamily="66" charset="0"/>
              </a:rPr>
              <a:t>=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2.5M  </a:t>
            </a:r>
            <a:r>
              <a:rPr lang="en-US" altLang="en-US" sz="2800" b="1" dirty="0">
                <a:latin typeface="Comic Sans MS" panose="030F0702030302020204" pitchFamily="66" charset="0"/>
              </a:rPr>
              <a:t>V</a:t>
            </a:r>
            <a:r>
              <a:rPr lang="en-US" altLang="en-US" sz="2800" b="1" baseline="-25000" dirty="0">
                <a:latin typeface="Comic Sans MS" panose="030F0702030302020204" pitchFamily="66" charset="0"/>
              </a:rPr>
              <a:t>1</a:t>
            </a:r>
            <a:r>
              <a:rPr lang="en-US" altLang="en-US" sz="2800" b="1" dirty="0">
                <a:latin typeface="Comic Sans MS" panose="030F0702030302020204" pitchFamily="66" charset="0"/>
              </a:rPr>
              <a:t> = </a:t>
            </a:r>
            <a:r>
              <a:rPr lang="en-US" altLang="en-US" sz="28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0.60L 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</a:t>
            </a:r>
            <a:r>
              <a:rPr lang="en-US" altLang="en-US" sz="2800" b="1" dirty="0">
                <a:latin typeface="Comic Sans MS" panose="030F0702030302020204" pitchFamily="66" charset="0"/>
              </a:rPr>
              <a:t>=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1.0 M  V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= 1.5 L</a:t>
            </a:r>
            <a:endParaRPr lang="en-US" altLang="en-US" sz="2800" b="1" dirty="0">
              <a:latin typeface="Comic Sans MS" panose="030F0702030302020204" pitchFamily="66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en-US" sz="2800" b="1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en-US" sz="2400" b="1" dirty="0">
                <a:latin typeface="Comic Sans MS" panose="030F0702030302020204" pitchFamily="66" charset="0"/>
              </a:rPr>
              <a:t>How much </a:t>
            </a:r>
            <a:r>
              <a:rPr lang="en-US" altLang="en-US" sz="2400" b="1" u="sng" dirty="0">
                <a:latin typeface="Comic Sans MS" panose="030F0702030302020204" pitchFamily="66" charset="0"/>
              </a:rPr>
              <a:t>water</a:t>
            </a:r>
            <a:r>
              <a:rPr lang="en-US" altLang="en-US" sz="2400" b="1" dirty="0">
                <a:latin typeface="Comic Sans MS" panose="030F0702030302020204" pitchFamily="66" charset="0"/>
              </a:rPr>
              <a:t> should you add to the volume of </a:t>
            </a:r>
            <a:r>
              <a:rPr lang="en-US" altLang="en-US" sz="2400" b="1" dirty="0" smtClean="0">
                <a:latin typeface="Comic Sans MS" panose="030F0702030302020204" pitchFamily="66" charset="0"/>
              </a:rPr>
              <a:t>2.5M </a:t>
            </a:r>
            <a:r>
              <a:rPr lang="en-US" altLang="en-US" sz="2400" b="1" dirty="0" err="1">
                <a:latin typeface="Comic Sans MS" panose="030F0702030302020204" pitchFamily="66" charset="0"/>
              </a:rPr>
              <a:t>HCl</a:t>
            </a:r>
            <a:r>
              <a:rPr lang="en-US" altLang="en-US" sz="2400" b="1" dirty="0">
                <a:latin typeface="Comic Sans MS" panose="030F0702030302020204" pitchFamily="66" charset="0"/>
              </a:rPr>
              <a:t> you calculated above to make the solution?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                    	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b="1" dirty="0" smtClean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b="1" dirty="0" smtClean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Comic Sans MS" panose="030F0702030302020204" pitchFamily="66" charset="0"/>
              </a:rPr>
              <a:t>	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				   </a:t>
            </a:r>
            <a:r>
              <a:rPr lang="en-US" altLang="en-US" b="1" dirty="0" smtClean="0">
                <a:latin typeface="Comic Sans MS" panose="030F0702030302020204" pitchFamily="66" charset="0"/>
              </a:rPr>
              <a:t>Final solution is 1.5L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b="1" dirty="0">
                <a:latin typeface="Comic Sans MS" panose="030F0702030302020204" pitchFamily="66" charset="0"/>
              </a:rPr>
              <a:t> </a:t>
            </a:r>
            <a:r>
              <a:rPr lang="en-US" altLang="en-US" b="1" dirty="0" smtClean="0">
                <a:latin typeface="Comic Sans MS" panose="030F0702030302020204" pitchFamily="66" charset="0"/>
              </a:rPr>
              <a:t>                           of 1.0M </a:t>
            </a:r>
            <a:r>
              <a:rPr lang="en-US" altLang="en-US" b="1" dirty="0" err="1" smtClean="0">
                <a:latin typeface="Comic Sans MS" panose="030F0702030302020204" pitchFamily="66" charset="0"/>
              </a:rPr>
              <a:t>HCl</a:t>
            </a:r>
            <a:endParaRPr lang="en-US" altLang="en-US" b="1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" y="2488138"/>
            <a:ext cx="3785616" cy="422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25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-76200"/>
            <a:ext cx="8229600" cy="1143000"/>
          </a:xfrm>
        </p:spPr>
        <p:txBody>
          <a:bodyPr/>
          <a:lstStyle/>
          <a:p>
            <a:r>
              <a:rPr lang="en-US" altLang="en-US" sz="4000" b="1" u="sng" dirty="0" smtClean="0">
                <a:latin typeface="Comic Sans MS" panose="030F0702030302020204" pitchFamily="66" charset="0"/>
              </a:rPr>
              <a:t>Example 2</a:t>
            </a:r>
            <a:endParaRPr lang="en-US" altLang="en-US" sz="4000" b="1" u="sng" dirty="0">
              <a:latin typeface="Comic Sans MS" panose="030F0702030302020204" pitchFamily="66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2420" y="914400"/>
            <a:ext cx="8610600" cy="4953000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250.0 </a:t>
            </a:r>
            <a:r>
              <a:rPr lang="en-US" dirty="0">
                <a:latin typeface="Comic Sans MS" panose="030F0702030302020204" pitchFamily="66" charset="0"/>
              </a:rPr>
              <a:t>mL of a </a:t>
            </a:r>
            <a:r>
              <a:rPr lang="en-US" dirty="0" smtClean="0">
                <a:latin typeface="Comic Sans MS" panose="030F0702030302020204" pitchFamily="66" charset="0"/>
              </a:rPr>
              <a:t>0.500 </a:t>
            </a:r>
            <a:r>
              <a:rPr lang="en-US" dirty="0">
                <a:latin typeface="Comic Sans MS" panose="030F0702030302020204" pitchFamily="66" charset="0"/>
              </a:rPr>
              <a:t>M </a:t>
            </a:r>
            <a:r>
              <a:rPr lang="en-US" dirty="0" err="1">
                <a:latin typeface="Comic Sans MS" panose="030F0702030302020204" pitchFamily="66" charset="0"/>
              </a:rPr>
              <a:t>HCl</a:t>
            </a:r>
            <a:r>
              <a:rPr lang="en-US" dirty="0">
                <a:latin typeface="Comic Sans MS" panose="030F0702030302020204" pitchFamily="66" charset="0"/>
              </a:rPr>
              <a:t> solution needs to be made from concentrated </a:t>
            </a:r>
            <a:r>
              <a:rPr lang="en-US" dirty="0" err="1">
                <a:latin typeface="Comic Sans MS" panose="030F0702030302020204" pitchFamily="66" charset="0"/>
              </a:rPr>
              <a:t>HCl</a:t>
            </a:r>
            <a:r>
              <a:rPr lang="en-US" dirty="0">
                <a:latin typeface="Comic Sans MS" panose="030F0702030302020204" pitchFamily="66" charset="0"/>
              </a:rPr>
              <a:t>.  What volume of the concentrated solution is needed if </a:t>
            </a:r>
            <a:r>
              <a:rPr lang="en-US" dirty="0" smtClean="0">
                <a:latin typeface="Comic Sans MS" panose="030F0702030302020204" pitchFamily="66" charset="0"/>
              </a:rPr>
              <a:t>its </a:t>
            </a:r>
            <a:r>
              <a:rPr lang="en-US" dirty="0">
                <a:latin typeface="Comic Sans MS" panose="030F0702030302020204" pitchFamily="66" charset="0"/>
              </a:rPr>
              <a:t>molarity is 12.0 M?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                  </a:t>
            </a:r>
            <a:r>
              <a:rPr lang="en-US" altLang="en-US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b="1" dirty="0" smtClean="0">
                <a:latin typeface="Comic Sans MS" panose="030F0702030302020204" pitchFamily="66" charset="0"/>
              </a:rPr>
              <a:t>V</a:t>
            </a:r>
            <a:r>
              <a:rPr lang="en-US" altLang="en-US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b="1" dirty="0" smtClean="0">
                <a:latin typeface="Comic Sans MS" panose="030F0702030302020204" pitchFamily="66" charset="0"/>
              </a:rPr>
              <a:t> </a:t>
            </a:r>
            <a:r>
              <a:rPr lang="en-US" altLang="en-US" b="1" dirty="0">
                <a:latin typeface="Comic Sans MS" panose="030F0702030302020204" pitchFamily="66" charset="0"/>
              </a:rPr>
              <a:t>= </a:t>
            </a:r>
            <a:r>
              <a:rPr lang="en-US" altLang="en-US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b="1" dirty="0" smtClean="0">
                <a:latin typeface="Comic Sans MS" panose="030F0702030302020204" pitchFamily="66" charset="0"/>
              </a:rPr>
              <a:t>V</a:t>
            </a:r>
            <a:r>
              <a:rPr lang="en-US" altLang="en-US" b="1" baseline="-25000" dirty="0" smtClean="0">
                <a:latin typeface="Comic Sans MS" panose="030F0702030302020204" pitchFamily="66" charset="0"/>
              </a:rPr>
              <a:t>2</a:t>
            </a:r>
            <a:endParaRPr lang="en-US" altLang="en-US" b="1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Comic Sans MS" panose="030F0702030302020204" pitchFamily="66" charset="0"/>
              </a:rPr>
              <a:t>M</a:t>
            </a:r>
            <a:r>
              <a:rPr lang="en-US" altLang="en-US" sz="2800" b="1" baseline="-25000" dirty="0">
                <a:latin typeface="Comic Sans MS" panose="030F0702030302020204" pitchFamily="66" charset="0"/>
              </a:rPr>
              <a:t>1</a:t>
            </a:r>
            <a:r>
              <a:rPr lang="en-US" altLang="en-US" sz="2800" b="1" dirty="0">
                <a:latin typeface="Comic Sans MS" panose="030F0702030302020204" pitchFamily="66" charset="0"/>
              </a:rPr>
              <a:t>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=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V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= 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=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V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=</a:t>
            </a:r>
            <a:endParaRPr lang="en-US" altLang="en-US" sz="2800" b="1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12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1200" b="1" baseline="-25000" dirty="0"/>
          </a:p>
        </p:txBody>
      </p:sp>
    </p:spTree>
    <p:extLst>
      <p:ext uri="{BB962C8B-B14F-4D97-AF65-F5344CB8AC3E}">
        <p14:creationId xmlns:p14="http://schemas.microsoft.com/office/powerpoint/2010/main" val="37879754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-76200"/>
            <a:ext cx="8229600" cy="1143000"/>
          </a:xfrm>
        </p:spPr>
        <p:txBody>
          <a:bodyPr/>
          <a:lstStyle/>
          <a:p>
            <a:r>
              <a:rPr lang="en-US" altLang="en-US" sz="4000" b="1" u="sng" dirty="0" smtClean="0">
                <a:latin typeface="Comic Sans MS" panose="030F0702030302020204" pitchFamily="66" charset="0"/>
              </a:rPr>
              <a:t>Example 2</a:t>
            </a:r>
            <a:endParaRPr lang="en-US" altLang="en-US" sz="4000" b="1" u="sng" dirty="0">
              <a:latin typeface="Comic Sans MS" panose="030F0702030302020204" pitchFamily="66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2420" y="914400"/>
            <a:ext cx="8610600" cy="4953000"/>
          </a:xfrm>
        </p:spPr>
        <p:txBody>
          <a:bodyPr/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250.0 </a:t>
            </a:r>
            <a:r>
              <a:rPr lang="en-US" sz="2400" dirty="0">
                <a:latin typeface="Comic Sans MS" panose="030F0702030302020204" pitchFamily="66" charset="0"/>
              </a:rPr>
              <a:t>mL of a </a:t>
            </a:r>
            <a:r>
              <a:rPr lang="en-US" sz="2400" dirty="0" smtClean="0">
                <a:latin typeface="Comic Sans MS" panose="030F0702030302020204" pitchFamily="66" charset="0"/>
              </a:rPr>
              <a:t>0.500 </a:t>
            </a:r>
            <a:r>
              <a:rPr lang="en-US" sz="2400" dirty="0">
                <a:latin typeface="Comic Sans MS" panose="030F0702030302020204" pitchFamily="66" charset="0"/>
              </a:rPr>
              <a:t>M </a:t>
            </a:r>
            <a:r>
              <a:rPr lang="en-US" sz="2400" dirty="0" err="1">
                <a:latin typeface="Comic Sans MS" panose="030F0702030302020204" pitchFamily="66" charset="0"/>
              </a:rPr>
              <a:t>HCl</a:t>
            </a:r>
            <a:r>
              <a:rPr lang="en-US" sz="2400" dirty="0">
                <a:latin typeface="Comic Sans MS" panose="030F0702030302020204" pitchFamily="66" charset="0"/>
              </a:rPr>
              <a:t> solution needs to be made from concentrated </a:t>
            </a:r>
            <a:r>
              <a:rPr lang="en-US" sz="2400" dirty="0" err="1">
                <a:latin typeface="Comic Sans MS" panose="030F0702030302020204" pitchFamily="66" charset="0"/>
              </a:rPr>
              <a:t>HCl</a:t>
            </a:r>
            <a:r>
              <a:rPr lang="en-US" sz="2400" dirty="0">
                <a:latin typeface="Comic Sans MS" panose="030F0702030302020204" pitchFamily="66" charset="0"/>
              </a:rPr>
              <a:t>.  What volume of the concentrated solution is needed if </a:t>
            </a:r>
            <a:r>
              <a:rPr lang="en-US" sz="2400" dirty="0" smtClean="0">
                <a:latin typeface="Comic Sans MS" panose="030F0702030302020204" pitchFamily="66" charset="0"/>
              </a:rPr>
              <a:t>its </a:t>
            </a:r>
            <a:r>
              <a:rPr lang="en-US" sz="2400" dirty="0">
                <a:latin typeface="Comic Sans MS" panose="030F0702030302020204" pitchFamily="66" charset="0"/>
              </a:rPr>
              <a:t>molarity is </a:t>
            </a:r>
            <a:endParaRPr lang="en-US" sz="24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Comic Sans MS" panose="030F0702030302020204" pitchFamily="66" charset="0"/>
              </a:rPr>
              <a:t>    12.0 </a:t>
            </a:r>
            <a:r>
              <a:rPr lang="en-US" sz="2400" dirty="0">
                <a:latin typeface="Comic Sans MS" panose="030F0702030302020204" pitchFamily="66" charset="0"/>
              </a:rPr>
              <a:t>M?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                  </a:t>
            </a:r>
            <a:r>
              <a:rPr lang="en-US" altLang="en-US" sz="2400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sz="2400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sz="2400" b="1" dirty="0" smtClean="0">
                <a:latin typeface="Comic Sans MS" panose="030F0702030302020204" pitchFamily="66" charset="0"/>
              </a:rPr>
              <a:t>V</a:t>
            </a:r>
            <a:r>
              <a:rPr lang="en-US" altLang="en-US" sz="2400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sz="2400" b="1" dirty="0" smtClean="0">
                <a:latin typeface="Comic Sans MS" panose="030F0702030302020204" pitchFamily="66" charset="0"/>
              </a:rPr>
              <a:t> </a:t>
            </a:r>
            <a:r>
              <a:rPr lang="en-US" altLang="en-US" sz="2400" b="1" dirty="0">
                <a:latin typeface="Comic Sans MS" panose="030F0702030302020204" pitchFamily="66" charset="0"/>
              </a:rPr>
              <a:t>= </a:t>
            </a:r>
            <a:r>
              <a:rPr lang="en-US" altLang="en-US" sz="2400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sz="24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400" b="1" dirty="0" smtClean="0">
                <a:latin typeface="Comic Sans MS" panose="030F0702030302020204" pitchFamily="66" charset="0"/>
              </a:rPr>
              <a:t>V</a:t>
            </a:r>
            <a:r>
              <a:rPr lang="en-US" altLang="en-US" sz="2400" b="1" baseline="-25000" dirty="0" smtClean="0">
                <a:latin typeface="Comic Sans MS" panose="030F0702030302020204" pitchFamily="66" charset="0"/>
              </a:rPr>
              <a:t>2</a:t>
            </a:r>
            <a:endParaRPr lang="en-US" altLang="en-US" sz="2400" b="1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800" b="1" dirty="0" smtClean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= 12.0M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V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1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=  10.4mL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M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= 0.500M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V</a:t>
            </a:r>
            <a:r>
              <a:rPr lang="en-US" altLang="en-US" sz="28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=  250.0mL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800" b="1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12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1200" b="1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3713197" y="3424428"/>
            <a:ext cx="5019323" cy="12557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Comic Sans MS" panose="030F0702030302020204" pitchFamily="66" charset="0"/>
              </a:rPr>
              <a:t>How much water would you </a:t>
            </a:r>
            <a:endParaRPr lang="en-US" altLang="en-US" sz="2800" b="1" dirty="0" smtClean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add to </a:t>
            </a:r>
            <a:r>
              <a:rPr lang="en-US" altLang="en-US" sz="2800" b="1" dirty="0">
                <a:latin typeface="Comic Sans MS" panose="030F0702030302020204" pitchFamily="66" charset="0"/>
              </a:rPr>
              <a:t>make the final </a:t>
            </a:r>
            <a:endParaRPr lang="en-US" altLang="en-US" sz="2800" b="1" dirty="0" smtClean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solution</a:t>
            </a:r>
            <a:r>
              <a:rPr lang="en-US" altLang="en-US" sz="2800" b="1" dirty="0"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0" y="5593092"/>
            <a:ext cx="568452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250.0mL - 10.4mL = 239.6mL </a:t>
            </a:r>
            <a:endParaRPr lang="en-US" altLang="en-US" sz="2800" b="1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Comic Sans MS" panose="030F0702030302020204" pitchFamily="66" charset="0"/>
              </a:rPr>
              <a:t>  </a:t>
            </a:r>
            <a:endParaRPr lang="en-US" altLang="en-US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0784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omic Sans MS" panose="030F0702030302020204" pitchFamily="66" charset="0"/>
              </a:rPr>
              <a:t>Mass Percent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Chemistry-Borders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IPC-Solutions-Borders</a:t>
            </a:r>
            <a:endParaRPr lang="en-US"/>
          </a:p>
        </p:txBody>
      </p:sp>
      <p:pic>
        <p:nvPicPr>
          <p:cNvPr id="1026" name="Picture 2" descr="Image result for mass percen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8001000" cy="504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6350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b="1" u="sng" dirty="0" smtClean="0">
                <a:latin typeface="Comic Sans MS" panose="030F0702030302020204" pitchFamily="66" charset="0"/>
              </a:rPr>
              <a:t>Mass Percent</a:t>
            </a:r>
            <a:endParaRPr lang="en-US" altLang="en-US" b="1" u="sng" dirty="0">
              <a:latin typeface="Comic Sans MS" panose="030F0702030302020204" pitchFamily="66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754563"/>
          </a:xfrm>
        </p:spPr>
        <p:txBody>
          <a:bodyPr/>
          <a:lstStyle/>
          <a:p>
            <a:r>
              <a:rPr lang="en-US" altLang="en-US" sz="2800" dirty="0">
                <a:latin typeface="Comic Sans MS" panose="030F0702030302020204" pitchFamily="66" charset="0"/>
              </a:rPr>
              <a:t>Solutions can also be represented as percent of solute in a specific mass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of solution.</a:t>
            </a:r>
            <a:endParaRPr lang="en-US" altLang="en-US" sz="2800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900" dirty="0">
              <a:latin typeface="Comic Sans MS" panose="030F0702030302020204" pitchFamily="66" charset="0"/>
            </a:endParaRPr>
          </a:p>
          <a:p>
            <a:r>
              <a:rPr lang="en-US" altLang="en-US" sz="2800" dirty="0">
                <a:latin typeface="Comic Sans MS" panose="030F0702030302020204" pitchFamily="66" charset="0"/>
              </a:rPr>
              <a:t>For a solid dissolved in water, you use percent by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mass which is Mass Percent.</a:t>
            </a:r>
            <a:endParaRPr lang="en-US" altLang="en-US" sz="28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endParaRPr lang="en-US" altLang="en-US" sz="28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latin typeface="Comic Sans MS" panose="030F0702030302020204" pitchFamily="66" charset="0"/>
              </a:rPr>
              <a:t>% by mass =    mass solute       </a:t>
            </a:r>
            <a:r>
              <a:rPr lang="en-US" altLang="en-US" dirty="0" smtClean="0">
                <a:latin typeface="Comic Sans MS" panose="030F0702030302020204" pitchFamily="66" charset="0"/>
              </a:rPr>
              <a:t>x </a:t>
            </a:r>
            <a:r>
              <a:rPr lang="en-US" altLang="en-US" dirty="0">
                <a:latin typeface="Comic Sans MS" panose="030F0702030302020204" pitchFamily="66" charset="0"/>
              </a:rPr>
              <a:t>100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>
                <a:latin typeface="Comic Sans MS" panose="030F0702030302020204" pitchFamily="66" charset="0"/>
              </a:rPr>
              <a:t>     		        mass of solution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8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 smtClean="0">
                <a:latin typeface="Comic Sans MS" panose="030F0702030302020204" pitchFamily="66" charset="0"/>
              </a:rPr>
              <a:t>**Mass </a:t>
            </a:r>
            <a:r>
              <a:rPr lang="en-US" altLang="en-US" sz="2800" dirty="0">
                <a:latin typeface="Comic Sans MS" panose="030F0702030302020204" pitchFamily="66" charset="0"/>
              </a:rPr>
              <a:t>of solution = solute mass + solvent mass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/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3505200" y="4191000"/>
            <a:ext cx="2514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17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911225"/>
          </a:xfrm>
        </p:spPr>
        <p:txBody>
          <a:bodyPr/>
          <a:lstStyle/>
          <a:p>
            <a:r>
              <a:rPr lang="en-US" altLang="en-US" sz="4000" u="sng"/>
              <a:t>Example 1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If </a:t>
            </a:r>
            <a:r>
              <a:rPr lang="en-US" dirty="0">
                <a:latin typeface="Comic Sans MS" panose="030F0702030302020204" pitchFamily="66" charset="0"/>
              </a:rPr>
              <a:t>a </a:t>
            </a:r>
            <a:r>
              <a:rPr lang="en-US" b="1" dirty="0">
                <a:latin typeface="Comic Sans MS" panose="030F0702030302020204" pitchFamily="66" charset="0"/>
              </a:rPr>
              <a:t>solution</a:t>
            </a:r>
            <a:r>
              <a:rPr lang="en-US" dirty="0">
                <a:latin typeface="Comic Sans MS" panose="030F0702030302020204" pitchFamily="66" charset="0"/>
              </a:rPr>
              <a:t> that has a mass of 800.0 grams contains 20.0 grams of </a:t>
            </a:r>
            <a:r>
              <a:rPr lang="en-US" dirty="0" err="1">
                <a:latin typeface="Comic Sans MS" panose="030F0702030302020204" pitchFamily="66" charset="0"/>
              </a:rPr>
              <a:t>NaCl</a:t>
            </a:r>
            <a:r>
              <a:rPr lang="en-US" dirty="0">
                <a:latin typeface="Comic Sans MS" panose="030F0702030302020204" pitchFamily="66" charset="0"/>
              </a:rPr>
              <a:t>, what is the concentration using </a:t>
            </a:r>
            <a:r>
              <a:rPr lang="en-US" b="1" dirty="0">
                <a:latin typeface="Comic Sans MS" panose="030F0702030302020204" pitchFamily="66" charset="0"/>
              </a:rPr>
              <a:t>Percent by Mass</a:t>
            </a:r>
            <a:r>
              <a:rPr lang="en-US" dirty="0">
                <a:latin typeface="Comic Sans MS" panose="030F0702030302020204" pitchFamily="66" charset="0"/>
              </a:rPr>
              <a:t>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/>
              <a:t> </a:t>
            </a:r>
            <a:r>
              <a:rPr lang="en-US" altLang="en-US" dirty="0" smtClean="0"/>
              <a:t>  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7925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911225"/>
          </a:xfrm>
        </p:spPr>
        <p:txBody>
          <a:bodyPr/>
          <a:lstStyle/>
          <a:p>
            <a:r>
              <a:rPr lang="en-US" altLang="en-US" sz="4000" u="sng"/>
              <a:t>Example 1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If </a:t>
            </a:r>
            <a:r>
              <a:rPr lang="en-US" dirty="0">
                <a:latin typeface="Comic Sans MS" panose="030F0702030302020204" pitchFamily="66" charset="0"/>
              </a:rPr>
              <a:t>a </a:t>
            </a:r>
            <a:r>
              <a:rPr lang="en-US" b="1" dirty="0">
                <a:latin typeface="Comic Sans MS" panose="030F0702030302020204" pitchFamily="66" charset="0"/>
              </a:rPr>
              <a:t>solution</a:t>
            </a:r>
            <a:r>
              <a:rPr lang="en-US" dirty="0">
                <a:latin typeface="Comic Sans MS" panose="030F0702030302020204" pitchFamily="66" charset="0"/>
              </a:rPr>
              <a:t> that has a mass of 800.0 grams contains 20.0 grams of </a:t>
            </a:r>
            <a:r>
              <a:rPr lang="en-US" dirty="0" err="1">
                <a:latin typeface="Comic Sans MS" panose="030F0702030302020204" pitchFamily="66" charset="0"/>
              </a:rPr>
              <a:t>NaCl</a:t>
            </a:r>
            <a:r>
              <a:rPr lang="en-US" dirty="0">
                <a:latin typeface="Comic Sans MS" panose="030F0702030302020204" pitchFamily="66" charset="0"/>
              </a:rPr>
              <a:t>, what is the concentration using </a:t>
            </a:r>
            <a:r>
              <a:rPr lang="en-US" b="1" dirty="0">
                <a:latin typeface="Comic Sans MS" panose="030F0702030302020204" pitchFamily="66" charset="0"/>
              </a:rPr>
              <a:t>Percent by Mass</a:t>
            </a:r>
            <a:r>
              <a:rPr lang="en-US" dirty="0">
                <a:latin typeface="Comic Sans MS" panose="030F0702030302020204" pitchFamily="66" charset="0"/>
              </a:rPr>
              <a:t>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/>
              <a:t> </a:t>
            </a:r>
            <a:r>
              <a:rPr lang="en-US" altLang="en-US" dirty="0" smtClean="0"/>
              <a:t>  </a:t>
            </a:r>
            <a:r>
              <a:rPr lang="en-US" altLang="en-US" dirty="0" smtClean="0">
                <a:latin typeface="Comic Sans MS" panose="030F0702030302020204" pitchFamily="66" charset="0"/>
              </a:rPr>
              <a:t>% </a:t>
            </a:r>
            <a:r>
              <a:rPr lang="en-US" altLang="en-US" dirty="0">
                <a:latin typeface="Comic Sans MS" panose="030F0702030302020204" pitchFamily="66" charset="0"/>
              </a:rPr>
              <a:t>by mass =    mass solute       x 100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>
                <a:latin typeface="Comic Sans MS" panose="030F0702030302020204" pitchFamily="66" charset="0"/>
              </a:rPr>
              <a:t>     		        mass of </a:t>
            </a:r>
            <a:r>
              <a:rPr lang="en-US" altLang="en-US" dirty="0" smtClean="0">
                <a:latin typeface="Comic Sans MS" panose="030F0702030302020204" pitchFamily="66" charset="0"/>
              </a:rPr>
              <a:t>solution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>
              <a:latin typeface="Comic Sans MS" panose="030F0702030302020204" pitchFamily="66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>
                <a:latin typeface="Comic Sans MS" panose="030F0702030302020204" pitchFamily="66" charset="0"/>
              </a:rPr>
              <a:t>% by mass =    </a:t>
            </a:r>
            <a:r>
              <a:rPr lang="en-US" altLang="en-US" dirty="0" smtClean="0">
                <a:latin typeface="Comic Sans MS" panose="030F0702030302020204" pitchFamily="66" charset="0"/>
              </a:rPr>
              <a:t>20.0g </a:t>
            </a:r>
            <a:r>
              <a:rPr lang="en-US" altLang="en-US" dirty="0" err="1" smtClean="0">
                <a:latin typeface="Comic Sans MS" panose="030F0702030302020204" pitchFamily="66" charset="0"/>
              </a:rPr>
              <a:t>NaCl</a:t>
            </a:r>
            <a:r>
              <a:rPr lang="en-US" altLang="en-US" dirty="0" smtClean="0">
                <a:latin typeface="Comic Sans MS" panose="030F0702030302020204" pitchFamily="66" charset="0"/>
              </a:rPr>
              <a:t>   x </a:t>
            </a:r>
            <a:r>
              <a:rPr lang="en-US" altLang="en-US" dirty="0">
                <a:latin typeface="Comic Sans MS" panose="030F0702030302020204" pitchFamily="66" charset="0"/>
              </a:rPr>
              <a:t>100</a:t>
            </a:r>
          </a:p>
          <a:p>
            <a:pPr>
              <a:lnSpc>
                <a:spcPct val="90000"/>
              </a:lnSpc>
              <a:buNone/>
            </a:pPr>
            <a:r>
              <a:rPr lang="en-US" altLang="en-US" dirty="0">
                <a:latin typeface="Comic Sans MS" panose="030F0702030302020204" pitchFamily="66" charset="0"/>
              </a:rPr>
              <a:t>     		        800.0g solution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>
                <a:latin typeface="Comic Sans MS" panose="030F0702030302020204" pitchFamily="66" charset="0"/>
              </a:rPr>
              <a:t>	</a:t>
            </a:r>
            <a:r>
              <a:rPr lang="en-US" altLang="en-US" dirty="0" smtClean="0">
                <a:latin typeface="Comic Sans MS" panose="030F0702030302020204" pitchFamily="66" charset="0"/>
              </a:rPr>
              <a:t>		</a:t>
            </a:r>
            <a:r>
              <a:rPr lang="en-US" altLang="en-US" smtClean="0">
                <a:latin typeface="Comic Sans MS" panose="030F0702030302020204" pitchFamily="66" charset="0"/>
              </a:rPr>
              <a:t>= 2.50% </a:t>
            </a:r>
            <a:r>
              <a:rPr lang="en-US" altLang="en-US" dirty="0" err="1" smtClean="0">
                <a:latin typeface="Comic Sans MS" panose="030F0702030302020204" pitchFamily="66" charset="0"/>
              </a:rPr>
              <a:t>NaCl</a:t>
            </a:r>
            <a:endParaRPr lang="en-US" altLang="en-US" dirty="0" smtClean="0">
              <a:latin typeface="Comic Sans MS" panose="030F0702030302020204" pitchFamily="66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276600" y="3733800"/>
            <a:ext cx="3048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124200" y="5334000"/>
            <a:ext cx="2362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461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911225"/>
          </a:xfrm>
        </p:spPr>
        <p:txBody>
          <a:bodyPr/>
          <a:lstStyle/>
          <a:p>
            <a:r>
              <a:rPr lang="en-US" altLang="en-US" sz="4000" u="sng" dirty="0"/>
              <a:t>Example </a:t>
            </a:r>
            <a:r>
              <a:rPr lang="en-US" altLang="en-US" sz="4000" u="sng" dirty="0" smtClean="0"/>
              <a:t>2</a:t>
            </a:r>
            <a:endParaRPr lang="en-US" altLang="en-US" sz="4000" u="sng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3352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If 10.0 grams of </a:t>
            </a:r>
            <a:r>
              <a:rPr lang="en-US" dirty="0" err="1">
                <a:latin typeface="Comic Sans MS" panose="030F0702030302020204" pitchFamily="66" charset="0"/>
              </a:rPr>
              <a:t>NaCl</a:t>
            </a:r>
            <a:r>
              <a:rPr lang="en-US" dirty="0">
                <a:latin typeface="Comic Sans MS" panose="030F0702030302020204" pitchFamily="66" charset="0"/>
              </a:rPr>
              <a:t> is dissolved in 90.0 grams of </a:t>
            </a:r>
            <a:r>
              <a:rPr lang="en-US" b="1" dirty="0">
                <a:latin typeface="Comic Sans MS" panose="030F0702030302020204" pitchFamily="66" charset="0"/>
              </a:rPr>
              <a:t>water</a:t>
            </a:r>
            <a:r>
              <a:rPr lang="en-US" dirty="0">
                <a:latin typeface="Comic Sans MS" panose="030F0702030302020204" pitchFamily="66" charset="0"/>
              </a:rPr>
              <a:t>, what is the concentration using </a:t>
            </a:r>
            <a:r>
              <a:rPr lang="en-US" b="1" dirty="0">
                <a:latin typeface="Comic Sans MS" panose="030F0702030302020204" pitchFamily="66" charset="0"/>
              </a:rPr>
              <a:t>Percent by Mass</a:t>
            </a:r>
            <a:r>
              <a:rPr lang="en-US" dirty="0" smtClean="0">
                <a:latin typeface="Comic Sans MS" panose="030F0702030302020204" pitchFamily="66" charset="0"/>
              </a:rPr>
              <a:t>?</a:t>
            </a:r>
          </a:p>
          <a:p>
            <a:endParaRPr lang="en-US" dirty="0">
              <a:latin typeface="Comic Sans MS" panose="030F0702030302020204" pitchFamily="66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 smtClean="0"/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1086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911225"/>
          </a:xfrm>
        </p:spPr>
        <p:txBody>
          <a:bodyPr/>
          <a:lstStyle/>
          <a:p>
            <a:r>
              <a:rPr lang="en-US" altLang="en-US" sz="4000" u="sng" dirty="0"/>
              <a:t>Example </a:t>
            </a:r>
            <a:r>
              <a:rPr lang="en-US" altLang="en-US" sz="4000" u="sng" dirty="0" smtClean="0"/>
              <a:t>2</a:t>
            </a:r>
            <a:endParaRPr lang="en-US" altLang="en-US" sz="4000" u="sng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3352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If 10.0 grams of </a:t>
            </a:r>
            <a:r>
              <a:rPr lang="en-US" dirty="0" err="1">
                <a:latin typeface="Comic Sans MS" panose="030F0702030302020204" pitchFamily="66" charset="0"/>
              </a:rPr>
              <a:t>NaCl</a:t>
            </a:r>
            <a:r>
              <a:rPr lang="en-US" dirty="0">
                <a:latin typeface="Comic Sans MS" panose="030F0702030302020204" pitchFamily="66" charset="0"/>
              </a:rPr>
              <a:t> is dissolved in 90.0 grams of </a:t>
            </a:r>
            <a:r>
              <a:rPr lang="en-US" b="1" dirty="0">
                <a:latin typeface="Comic Sans MS" panose="030F0702030302020204" pitchFamily="66" charset="0"/>
              </a:rPr>
              <a:t>water</a:t>
            </a:r>
            <a:r>
              <a:rPr lang="en-US" dirty="0">
                <a:latin typeface="Comic Sans MS" panose="030F0702030302020204" pitchFamily="66" charset="0"/>
              </a:rPr>
              <a:t>, what is the concentration using </a:t>
            </a:r>
            <a:r>
              <a:rPr lang="en-US" b="1" dirty="0">
                <a:latin typeface="Comic Sans MS" panose="030F0702030302020204" pitchFamily="66" charset="0"/>
              </a:rPr>
              <a:t>Percent by Mass</a:t>
            </a:r>
            <a:r>
              <a:rPr lang="en-US" dirty="0" smtClean="0">
                <a:latin typeface="Comic Sans MS" panose="030F0702030302020204" pitchFamily="66" charset="0"/>
              </a:rPr>
              <a:t>?</a:t>
            </a:r>
          </a:p>
          <a:p>
            <a:endParaRPr lang="en-US" dirty="0">
              <a:latin typeface="Comic Sans MS" panose="030F0702030302020204" pitchFamily="66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 smtClean="0"/>
              <a:t>   </a:t>
            </a:r>
            <a:r>
              <a:rPr lang="en-US" altLang="en-US" dirty="0" smtClean="0">
                <a:latin typeface="Comic Sans MS" panose="030F0702030302020204" pitchFamily="66" charset="0"/>
              </a:rPr>
              <a:t>% </a:t>
            </a:r>
            <a:r>
              <a:rPr lang="en-US" altLang="en-US" dirty="0">
                <a:latin typeface="Comic Sans MS" panose="030F0702030302020204" pitchFamily="66" charset="0"/>
              </a:rPr>
              <a:t>by mass =    mass solute       x 100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>
                <a:latin typeface="Comic Sans MS" panose="030F0702030302020204" pitchFamily="66" charset="0"/>
              </a:rPr>
              <a:t>     		        mass of </a:t>
            </a:r>
            <a:r>
              <a:rPr lang="en-US" altLang="en-US" dirty="0" smtClean="0">
                <a:latin typeface="Comic Sans MS" panose="030F0702030302020204" pitchFamily="66" charset="0"/>
              </a:rPr>
              <a:t>solution</a:t>
            </a:r>
            <a:r>
              <a:rPr lang="en-US" dirty="0"/>
              <a:t> </a:t>
            </a:r>
            <a:endParaRPr lang="en-US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3276600" y="3733800"/>
            <a:ext cx="3048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6200" y="4724400"/>
            <a:ext cx="89916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% by mass =    </a:t>
            </a:r>
            <a:r>
              <a:rPr lang="en-US" altLang="en-US" sz="2800" u="sng" dirty="0" smtClean="0">
                <a:latin typeface="Comic Sans MS" panose="030F0702030302020204" pitchFamily="66" charset="0"/>
              </a:rPr>
              <a:t>10.0g </a:t>
            </a:r>
            <a:r>
              <a:rPr lang="en-US" altLang="en-US" sz="2800" u="sng" dirty="0" err="1" smtClean="0">
                <a:latin typeface="Comic Sans MS" panose="030F0702030302020204" pitchFamily="66" charset="0"/>
              </a:rPr>
              <a:t>NaCl</a:t>
            </a:r>
            <a:r>
              <a:rPr lang="en-US" altLang="en-US" sz="2800" u="sng" dirty="0" smtClean="0">
                <a:latin typeface="Comic Sans MS" panose="030F0702030302020204" pitchFamily="66" charset="0"/>
              </a:rPr>
              <a:t>  	   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   x 100 = 10.0%NaCl</a:t>
            </a:r>
            <a:endParaRPr lang="en-US" altLang="en-US" sz="2800" u="sng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    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 	              100.0g solution</a:t>
            </a:r>
            <a:r>
              <a:rPr lang="en-US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329642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911225"/>
          </a:xfrm>
        </p:spPr>
        <p:txBody>
          <a:bodyPr/>
          <a:lstStyle/>
          <a:p>
            <a:r>
              <a:rPr lang="en-US" altLang="en-US" sz="4000" u="sng" dirty="0"/>
              <a:t>Example </a:t>
            </a:r>
            <a:r>
              <a:rPr lang="en-US" altLang="en-US" sz="4000" u="sng" dirty="0" smtClean="0"/>
              <a:t>3</a:t>
            </a:r>
            <a:endParaRPr lang="en-US" altLang="en-US" sz="4000" u="sng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44933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How many grams of sodium bromide are in 200.0g of solution that is </a:t>
            </a:r>
            <a:r>
              <a:rPr lang="en-US" dirty="0" smtClean="0">
                <a:latin typeface="Comic Sans MS" panose="030F0702030302020204" pitchFamily="66" charset="0"/>
              </a:rPr>
              <a:t>15.0% </a:t>
            </a:r>
            <a:r>
              <a:rPr lang="en-US" dirty="0">
                <a:latin typeface="Comic Sans MS" panose="030F0702030302020204" pitchFamily="66" charset="0"/>
              </a:rPr>
              <a:t>sodium bromide by mass</a:t>
            </a:r>
            <a:r>
              <a:rPr lang="en-US" dirty="0" smtClean="0">
                <a:latin typeface="Comic Sans MS" panose="030F0702030302020204" pitchFamily="66" charset="0"/>
              </a:rPr>
              <a:t>?</a:t>
            </a:r>
          </a:p>
          <a:p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903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911225"/>
          </a:xfrm>
        </p:spPr>
        <p:txBody>
          <a:bodyPr/>
          <a:lstStyle/>
          <a:p>
            <a:r>
              <a:rPr lang="en-US" altLang="en-US" sz="4000" u="sng" dirty="0"/>
              <a:t>Example </a:t>
            </a:r>
            <a:r>
              <a:rPr lang="en-US" altLang="en-US" sz="4000" u="sng" dirty="0" smtClean="0"/>
              <a:t>3</a:t>
            </a:r>
            <a:endParaRPr lang="en-US" altLang="en-US" sz="4000" u="sng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44933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How many grams of sodium bromide are in 200.0g of solution that is </a:t>
            </a:r>
            <a:r>
              <a:rPr lang="en-US" dirty="0" smtClean="0">
                <a:latin typeface="Comic Sans MS" panose="030F0702030302020204" pitchFamily="66" charset="0"/>
              </a:rPr>
              <a:t>15.0% </a:t>
            </a:r>
            <a:r>
              <a:rPr lang="en-US" dirty="0">
                <a:latin typeface="Comic Sans MS" panose="030F0702030302020204" pitchFamily="66" charset="0"/>
              </a:rPr>
              <a:t>sodium bromide by mass</a:t>
            </a:r>
            <a:r>
              <a:rPr lang="en-US" dirty="0" smtClean="0">
                <a:latin typeface="Comic Sans MS" panose="030F0702030302020204" pitchFamily="66" charset="0"/>
              </a:rPr>
              <a:t>?</a:t>
            </a:r>
          </a:p>
          <a:p>
            <a:endParaRPr lang="en-US" dirty="0">
              <a:latin typeface="Comic Sans MS" panose="030F0702030302020204" pitchFamily="66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 smtClean="0"/>
              <a:t>   </a:t>
            </a:r>
            <a:r>
              <a:rPr lang="en-US" altLang="en-US" dirty="0" smtClean="0">
                <a:latin typeface="Comic Sans MS" panose="030F0702030302020204" pitchFamily="66" charset="0"/>
              </a:rPr>
              <a:t>% </a:t>
            </a:r>
            <a:r>
              <a:rPr lang="en-US" altLang="en-US" dirty="0">
                <a:latin typeface="Comic Sans MS" panose="030F0702030302020204" pitchFamily="66" charset="0"/>
              </a:rPr>
              <a:t>by mass =    mass solute       x 100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>
                <a:latin typeface="Comic Sans MS" panose="030F0702030302020204" pitchFamily="66" charset="0"/>
              </a:rPr>
              <a:t>     		        mass of </a:t>
            </a:r>
            <a:r>
              <a:rPr lang="en-US" altLang="en-US" dirty="0" smtClean="0">
                <a:latin typeface="Comic Sans MS" panose="030F0702030302020204" pitchFamily="66" charset="0"/>
              </a:rPr>
              <a:t>solution</a:t>
            </a:r>
            <a:r>
              <a:rPr lang="en-US" dirty="0"/>
              <a:t> 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276600" y="3733800"/>
            <a:ext cx="3048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6200" y="4724400"/>
            <a:ext cx="89916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% by mass =    </a:t>
            </a:r>
            <a:r>
              <a:rPr lang="en-US" altLang="en-US" sz="2800" u="sng" dirty="0" smtClean="0">
                <a:latin typeface="Comic Sans MS" panose="030F0702030302020204" pitchFamily="66" charset="0"/>
              </a:rPr>
              <a:t>? g </a:t>
            </a:r>
            <a:r>
              <a:rPr lang="en-US" altLang="en-US" sz="2800" u="sng" dirty="0" err="1" smtClean="0">
                <a:latin typeface="Comic Sans MS" panose="030F0702030302020204" pitchFamily="66" charset="0"/>
              </a:rPr>
              <a:t>NaBr</a:t>
            </a:r>
            <a:r>
              <a:rPr lang="en-US" altLang="en-US" sz="2800" u="sng" dirty="0" smtClean="0">
                <a:latin typeface="Comic Sans MS" panose="030F0702030302020204" pitchFamily="66" charset="0"/>
              </a:rPr>
              <a:t>          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  x 100 = 15.0%NaBr</a:t>
            </a:r>
            <a:endParaRPr lang="en-US" altLang="en-US" sz="2800" u="sng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    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 	              200.0g solution</a:t>
            </a:r>
            <a:r>
              <a:rPr lang="en-US" sz="2800" dirty="0"/>
              <a:t> </a:t>
            </a:r>
          </a:p>
        </p:txBody>
      </p:sp>
      <p:sp>
        <p:nvSpPr>
          <p:cNvPr id="2" name="Rectangle 1"/>
          <p:cNvSpPr/>
          <p:nvPr/>
        </p:nvSpPr>
        <p:spPr>
          <a:xfrm>
            <a:off x="2225003" y="5815120"/>
            <a:ext cx="39471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Comic Sans MS" panose="030F0702030302020204" pitchFamily="66" charset="0"/>
              </a:rPr>
              <a:t>g </a:t>
            </a:r>
            <a:r>
              <a:rPr lang="en-US" altLang="en-US" sz="2800" dirty="0" err="1" smtClean="0">
                <a:latin typeface="Comic Sans MS" panose="030F0702030302020204" pitchFamily="66" charset="0"/>
              </a:rPr>
              <a:t>NaBr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 = </a:t>
            </a:r>
            <a:r>
              <a:rPr lang="en-US" altLang="en-US" sz="2800" u="sng" dirty="0" smtClean="0">
                <a:latin typeface="Comic Sans MS" panose="030F0702030302020204" pitchFamily="66" charset="0"/>
              </a:rPr>
              <a:t>200.0 x 15.0 </a:t>
            </a:r>
          </a:p>
          <a:p>
            <a:r>
              <a:rPr lang="en-US" altLang="en-US" sz="2800" dirty="0">
                <a:latin typeface="Comic Sans MS" panose="030F0702030302020204" pitchFamily="66" charset="0"/>
              </a:rPr>
              <a:t>	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	100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172201" y="5861286"/>
            <a:ext cx="2743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dirty="0">
                <a:latin typeface="Comic Sans MS" panose="030F0702030302020204" pitchFamily="66" charset="0"/>
              </a:rPr>
              <a:t>= </a:t>
            </a:r>
            <a:r>
              <a:rPr lang="en-US" altLang="en-US" sz="3200" dirty="0" smtClean="0">
                <a:latin typeface="Comic Sans MS" panose="030F0702030302020204" pitchFamily="66" charset="0"/>
              </a:rPr>
              <a:t>30 </a:t>
            </a:r>
            <a:r>
              <a:rPr lang="en-US" altLang="en-US" sz="3200" dirty="0">
                <a:latin typeface="Comic Sans MS" panose="030F0702030302020204" pitchFamily="66" charset="0"/>
              </a:rPr>
              <a:t>g </a:t>
            </a:r>
            <a:r>
              <a:rPr lang="en-US" altLang="en-US" sz="3200" dirty="0" err="1">
                <a:latin typeface="Comic Sans MS" panose="030F0702030302020204" pitchFamily="66" charset="0"/>
              </a:rPr>
              <a:t>NaBr</a:t>
            </a:r>
            <a:r>
              <a:rPr lang="en-US" altLang="en-US" sz="3200" dirty="0">
                <a:latin typeface="Comic Sans MS" panose="030F0702030302020204" pitchFamily="66" charset="0"/>
              </a:rPr>
              <a:t> 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1247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Solubility Chart</a:t>
            </a:r>
            <a:br>
              <a:rPr lang="en-US" dirty="0" smtClean="0"/>
            </a:br>
            <a:r>
              <a:rPr lang="en-US" sz="2000" dirty="0" smtClean="0">
                <a:hlinkClick r:id="rId2"/>
              </a:rPr>
              <a:t>How to use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213" y="1828800"/>
            <a:ext cx="6823574" cy="487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454390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master">
  <a:themeElements>
    <a:clrScheme name="">
      <a:dk1>
        <a:srgbClr val="4D4D4D"/>
      </a:dk1>
      <a:lt1>
        <a:srgbClr val="FFFFFF"/>
      </a:lt1>
      <a:dk2>
        <a:srgbClr val="808080"/>
      </a:dk2>
      <a:lt2>
        <a:srgbClr val="FFFF00"/>
      </a:lt2>
      <a:accent1>
        <a:srgbClr val="CC9900"/>
      </a:accent1>
      <a:accent2>
        <a:srgbClr val="0099CC"/>
      </a:accent2>
      <a:accent3>
        <a:srgbClr val="C0C0C0"/>
      </a:accent3>
      <a:accent4>
        <a:srgbClr val="DADADA"/>
      </a:accent4>
      <a:accent5>
        <a:srgbClr val="E2CAAA"/>
      </a:accent5>
      <a:accent6>
        <a:srgbClr val="008AB9"/>
      </a:accent6>
      <a:hlink>
        <a:srgbClr val="FF9933"/>
      </a:hlink>
      <a:folHlink>
        <a:srgbClr val="6699FF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">
      <a:dk1>
        <a:srgbClr val="4D4D4D"/>
      </a:dk1>
      <a:lt1>
        <a:srgbClr val="FFFFFF"/>
      </a:lt1>
      <a:dk2>
        <a:srgbClr val="808080"/>
      </a:dk2>
      <a:lt2>
        <a:srgbClr val="FFFF00"/>
      </a:lt2>
      <a:accent1>
        <a:srgbClr val="CC9900"/>
      </a:accent1>
      <a:accent2>
        <a:srgbClr val="0099CC"/>
      </a:accent2>
      <a:accent3>
        <a:srgbClr val="C0C0C0"/>
      </a:accent3>
      <a:accent4>
        <a:srgbClr val="DADADA"/>
      </a:accent4>
      <a:accent5>
        <a:srgbClr val="E2CAAA"/>
      </a:accent5>
      <a:accent6>
        <a:srgbClr val="008AB9"/>
      </a:accent6>
      <a:hlink>
        <a:srgbClr val="FF9933"/>
      </a:hlink>
      <a:folHlink>
        <a:srgbClr val="6699FF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">
      <a:dk1>
        <a:srgbClr val="4D4D4D"/>
      </a:dk1>
      <a:lt1>
        <a:srgbClr val="FFFFFF"/>
      </a:lt1>
      <a:dk2>
        <a:srgbClr val="808080"/>
      </a:dk2>
      <a:lt2>
        <a:srgbClr val="FFFF00"/>
      </a:lt2>
      <a:accent1>
        <a:srgbClr val="CC9900"/>
      </a:accent1>
      <a:accent2>
        <a:srgbClr val="0099CC"/>
      </a:accent2>
      <a:accent3>
        <a:srgbClr val="C0C0C0"/>
      </a:accent3>
      <a:accent4>
        <a:srgbClr val="DADADA"/>
      </a:accent4>
      <a:accent5>
        <a:srgbClr val="E2CAAA"/>
      </a:accent5>
      <a:accent6>
        <a:srgbClr val="008AB9"/>
      </a:accent6>
      <a:hlink>
        <a:srgbClr val="FF9933"/>
      </a:hlink>
      <a:folHlink>
        <a:srgbClr val="6699FF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colormaster">
  <a:themeElements>
    <a:clrScheme name="">
      <a:dk1>
        <a:srgbClr val="000000"/>
      </a:dk1>
      <a:lt1>
        <a:srgbClr val="808080"/>
      </a:lt1>
      <a:dk2>
        <a:srgbClr val="5A5800"/>
      </a:dk2>
      <a:lt2>
        <a:srgbClr val="4D4D4D"/>
      </a:lt2>
      <a:accent1>
        <a:srgbClr val="CC9900"/>
      </a:accent1>
      <a:accent2>
        <a:srgbClr val="0099CC"/>
      </a:accent2>
      <a:accent3>
        <a:srgbClr val="C0C0C0"/>
      </a:accent3>
      <a:accent4>
        <a:srgbClr val="000000"/>
      </a:accent4>
      <a:accent5>
        <a:srgbClr val="E2CAAA"/>
      </a:accent5>
      <a:accent6>
        <a:srgbClr val="008AB9"/>
      </a:accent6>
      <a:hlink>
        <a:srgbClr val="FF9933"/>
      </a:hlink>
      <a:folHlink>
        <a:srgbClr val="6699FF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flask and test tubes</Template>
  <TotalTime>31949</TotalTime>
  <Words>1292</Words>
  <Application>Microsoft Office PowerPoint</Application>
  <PresentationFormat>On-screen Show (4:3)</PresentationFormat>
  <Paragraphs>337</Paragraphs>
  <Slides>48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ＭＳ Ｐゴシック</vt:lpstr>
      <vt:lpstr>Arial</vt:lpstr>
      <vt:lpstr>Comic Sans MS</vt:lpstr>
      <vt:lpstr>Symbol</vt:lpstr>
      <vt:lpstr>Times New Roman</vt:lpstr>
      <vt:lpstr>Wingdings</vt:lpstr>
      <vt:lpstr>master</vt:lpstr>
      <vt:lpstr>1_colormaster</vt:lpstr>
      <vt:lpstr>2_colormaster</vt:lpstr>
      <vt:lpstr>3_colormaster</vt:lpstr>
      <vt:lpstr>Week 6 - Solutions</vt:lpstr>
      <vt:lpstr>Mixtures – a review</vt:lpstr>
      <vt:lpstr>Heterogeneous Mixture</vt:lpstr>
      <vt:lpstr>Homogeneous Mixture</vt:lpstr>
      <vt:lpstr>Solution</vt:lpstr>
      <vt:lpstr>Solution</vt:lpstr>
      <vt:lpstr>Types of Solutions</vt:lpstr>
      <vt:lpstr>Concentration </vt:lpstr>
      <vt:lpstr>Concentration </vt:lpstr>
      <vt:lpstr>Solubility</vt:lpstr>
      <vt:lpstr>Factors affecting solubility of solids</vt:lpstr>
      <vt:lpstr>PowerPoint Presentation</vt:lpstr>
      <vt:lpstr>Polarity and Dissolving</vt:lpstr>
      <vt:lpstr>Solubility Curves</vt:lpstr>
      <vt:lpstr>PowerPoint Presentation</vt:lpstr>
      <vt:lpstr>PowerPoint Presentation</vt:lpstr>
      <vt:lpstr>PowerPoint Presentation</vt:lpstr>
      <vt:lpstr>Using Solubility Curves</vt:lpstr>
      <vt:lpstr>Using Solubility Curves</vt:lpstr>
      <vt:lpstr>Molarity (M)</vt:lpstr>
      <vt:lpstr>Molarity</vt:lpstr>
      <vt:lpstr>Molarity</vt:lpstr>
      <vt:lpstr>Molarity</vt:lpstr>
      <vt:lpstr>Molarity</vt:lpstr>
      <vt:lpstr>Molarity</vt:lpstr>
      <vt:lpstr>Molarity</vt:lpstr>
      <vt:lpstr>Molarity</vt:lpstr>
      <vt:lpstr>Molarity</vt:lpstr>
      <vt:lpstr>Molarity</vt:lpstr>
      <vt:lpstr>Molarity</vt:lpstr>
      <vt:lpstr>Molarity</vt:lpstr>
      <vt:lpstr>Dilutions </vt:lpstr>
      <vt:lpstr>Dilutions and Molarity</vt:lpstr>
      <vt:lpstr>Example 1</vt:lpstr>
      <vt:lpstr>Example 1</vt:lpstr>
      <vt:lpstr>Example 1</vt:lpstr>
      <vt:lpstr>Example 1</vt:lpstr>
      <vt:lpstr>Example 2</vt:lpstr>
      <vt:lpstr>Example 2</vt:lpstr>
      <vt:lpstr>Mass Percent</vt:lpstr>
      <vt:lpstr>Mass Percent</vt:lpstr>
      <vt:lpstr>Example 1</vt:lpstr>
      <vt:lpstr>Example 1</vt:lpstr>
      <vt:lpstr>Example 2</vt:lpstr>
      <vt:lpstr>Example 2</vt:lpstr>
      <vt:lpstr>Example 3</vt:lpstr>
      <vt:lpstr>Example 3</vt:lpstr>
      <vt:lpstr>Solubility Chart How to use</vt:lpstr>
    </vt:vector>
  </TitlesOfParts>
  <Company>St. Charles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Chapter 13 Properties of Solutions</dc:title>
  <dc:creator>John Bookstaver</dc:creator>
  <cp:lastModifiedBy>Laura DesJardins</cp:lastModifiedBy>
  <cp:revision>263</cp:revision>
  <cp:lastPrinted>2018-03-13T11:51:59Z</cp:lastPrinted>
  <dcterms:created xsi:type="dcterms:W3CDTF">2004-12-29T16:03:38Z</dcterms:created>
  <dcterms:modified xsi:type="dcterms:W3CDTF">2022-03-01T18:38:18Z</dcterms:modified>
</cp:coreProperties>
</file>